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1.jpeg" ContentType="image/jpeg"/>
  <Override PartName="/ppt/media/image6.png" ContentType="image/png"/>
  <Override PartName="/ppt/media/image10.png" ContentType="image/png"/>
  <Override PartName="/ppt/media/image2.jpeg" ContentType="image/jpeg"/>
  <Override PartName="/ppt/media/image4.png" ContentType="image/png"/>
  <Override PartName="/ppt/media/image3.png" ContentType="image/png"/>
  <Override PartName="/ppt/media/image5.png" ContentType="image/png"/>
  <Override PartName="/ppt/media/image7.png" ContentType="image/png"/>
  <Override PartName="/ppt/media/image11.png" ContentType="image/png"/>
  <Override PartName="/ppt/media/image8.png" ContentType="image/png"/>
  <Override PartName="/ppt/media/image9.png" ContentType="image/png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Slides/_rels/notesSlide4.xml.rels" ContentType="application/vnd.openxmlformats-package.relationships+xml"/>
  <Override PartName="/ppt/notesSlides/notesSlide4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Для перемещения страницы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Для правки формата примечаний щёлкните мышью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&lt;верхний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ft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9" name="PlaceHolder 6"/>
          <p:cNvSpPr>
            <a:spLocks noGrp="1"/>
          </p:cNvSpPr>
          <p:nvPr>
            <p:ph type="sldNum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81210C0F-7281-435D-B5A6-28518D7A6EC4}" type="slidenum"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&lt;номер&gt;</a:t>
            </a:fld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sldImg"/>
          </p:nvPr>
        </p:nvSpPr>
        <p:spPr>
          <a:xfrm>
            <a:off x="4038480" y="857160"/>
            <a:ext cx="4114440" cy="2314080"/>
          </a:xfrm>
          <a:prstGeom prst="rect">
            <a:avLst/>
          </a:prstGeom>
          <a:ln w="0">
            <a:noFill/>
          </a:ln>
        </p:spPr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219320" y="3300480"/>
            <a:ext cx="9753120" cy="27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sldNum" idx="4"/>
          </p:nvPr>
        </p:nvSpPr>
        <p:spPr>
          <a:xfrm>
            <a:off x="6905520" y="6513480"/>
            <a:ext cx="5283000" cy="344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12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A50E007A-8AAC-489B-88A4-F312ABA6231D}" type="slidenum">
              <a:rPr b="0" lang="ru-RU" sz="1200" strike="noStrike" u="none">
                <a:solidFill>
                  <a:srgbClr val="000000"/>
                </a:solidFill>
                <a:uFillTx/>
                <a:latin typeface="Times New Roman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800" strike="noStrike" u="none">
                <a:solidFill>
                  <a:schemeClr val="dk1"/>
                </a:solidFill>
                <a:uFillTx/>
                <a:latin typeface="Montserrat"/>
              </a:rPr>
              <a:t>Для правки структуры щёлкните мышью</a:t>
            </a:r>
            <a:endParaRPr b="0" lang="ru-RU" sz="2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Второй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Третий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Четвёртый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Пятый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Шестой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Седьмой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trike="noStrike" u="none">
                <a:solidFill>
                  <a:schemeClr val="dk1"/>
                </a:solidFill>
                <a:uFillTx/>
                <a:latin typeface="Montserrat"/>
              </a:rPr>
              <a:t>Для правки структуры щёлкните мышью</a:t>
            </a:r>
            <a:endParaRPr b="0" lang="ru-RU" sz="2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Второй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Третий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Четвёртый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Пятый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Шестой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Седьмой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/>
          <p:nvPr/>
        </p:nvSpPr>
        <p:spPr>
          <a:xfrm>
            <a:off x="495000" y="2539080"/>
            <a:ext cx="7164000" cy="208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</a:pP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Внедрение </a:t>
            </a:r>
            <a:br>
              <a:rPr sz="4800"/>
            </a:b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“Моя школа”</a:t>
            </a: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1" name="PlaceHolder 2"/>
          <p:cNvSpPr/>
          <p:nvPr/>
        </p:nvSpPr>
        <p:spPr>
          <a:xfrm>
            <a:off x="412920" y="5203080"/>
            <a:ext cx="7636320" cy="1197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marL="228600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Шмит Альберт Райнгольдович,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228600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Специалист ДиСО, ЦАД СПО «Электронный колледж»,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228600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ГАПОУ СО «УГК им. И. И. Ползунова»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Журнал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Роль: Администратор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Скругленный прямоугольник 9"/>
          <p:cNvSpPr/>
          <p:nvPr/>
        </p:nvSpPr>
        <p:spPr>
          <a:xfrm>
            <a:off x="335520" y="2349000"/>
            <a:ext cx="4453560" cy="273600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14" name="Прямоугольник 18"/>
          <p:cNvSpPr/>
          <p:nvPr/>
        </p:nvSpPr>
        <p:spPr>
          <a:xfrm>
            <a:off x="510120" y="2421000"/>
            <a:ext cx="4104000" cy="2832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Прием и обработка заявлений на поступление в образовательную организацию (ОО), выпуск приказов о зачислении, переводе, отчислении учащихся, ведение личных дел обучающихся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Учет педагогических кадров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Формирование отчетности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5" name="Рисунок 8" descr=""/>
          <p:cNvPicPr/>
          <p:nvPr/>
        </p:nvPicPr>
        <p:blipFill>
          <a:blip r:embed="rId1"/>
          <a:stretch/>
        </p:blipFill>
        <p:spPr>
          <a:xfrm>
            <a:off x="5087880" y="1641240"/>
            <a:ext cx="6831000" cy="4307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" name="Прямоугольник 34"/>
          <p:cNvSpPr/>
          <p:nvPr/>
        </p:nvSpPr>
        <p:spPr>
          <a:xfrm>
            <a:off x="0" y="6198840"/>
            <a:ext cx="1219176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2000" strike="noStrike" u="none">
                <a:solidFill>
                  <a:schemeClr val="lt1">
                    <a:lumMod val="50000"/>
                  </a:schemeClr>
                </a:solidFill>
                <a:uFillTx/>
                <a:latin typeface="Montserrat"/>
                <a:ea typeface="Arial"/>
              </a:rPr>
              <a:t>Повышение требования к безопасности, ограниченный доступ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Журнал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Роль: Администратор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" name="Скругленный прямоугольник 9"/>
          <p:cNvSpPr/>
          <p:nvPr/>
        </p:nvSpPr>
        <p:spPr>
          <a:xfrm>
            <a:off x="465840" y="1917000"/>
            <a:ext cx="4453560" cy="430776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3520" y="2086560"/>
            <a:ext cx="4032000" cy="3930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Администратор осуществляет первичную подготовку журнала к работе: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Проверка загруженных списков сотрудников, классов/групп, обучающихся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Внесение календаря учебного года и подгрупп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Учебные планы / нагрузка и расписание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Настройка доступа к разделам для других сотрудников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0" name="Рисунок 3" descr=""/>
          <p:cNvPicPr/>
          <p:nvPr/>
        </p:nvPicPr>
        <p:blipFill>
          <a:blip r:embed="rId1"/>
          <a:stretch/>
        </p:blipFill>
        <p:spPr>
          <a:xfrm>
            <a:off x="5644440" y="1524600"/>
            <a:ext cx="5897160" cy="52164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Журнал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Завуч: АРМ Завуч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Скругленный прямоугольник 9"/>
          <p:cNvSpPr/>
          <p:nvPr/>
        </p:nvSpPr>
        <p:spPr>
          <a:xfrm>
            <a:off x="263520" y="1641240"/>
            <a:ext cx="5328360" cy="486000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23" name="Прямоугольник 18"/>
          <p:cNvSpPr/>
          <p:nvPr/>
        </p:nvSpPr>
        <p:spPr>
          <a:xfrm>
            <a:off x="335520" y="1700640"/>
            <a:ext cx="5328360" cy="466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Сотрудник с правами завуча осуществляет планирование и контроль над деятельностью ОО.</a:t>
            </a:r>
            <a:br>
              <a:rPr sz="1800"/>
            </a:b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Основные возможности – в разделе АРМ Завуч: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Планирование: расписание, нагрузка, учебные планы, журналы доп. Образования, замены, график контрольных работ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Мониторинг: успеваемость и качество заполнения журналов, статистика входов, логи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Отчеты: посещаемость и успеваемость по классам, преподавателям, студентам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Инструменты: печать дипломов / аттестатов, копии журнала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Настройки: сроки внесения данных, правила аттестации, типы отметок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4" name="Рисунок 6" descr=""/>
          <p:cNvPicPr/>
          <p:nvPr/>
        </p:nvPicPr>
        <p:blipFill>
          <a:blip r:embed="rId1"/>
          <a:srcRect l="0" t="0" r="0" b="18786"/>
          <a:stretch/>
        </p:blipFill>
        <p:spPr>
          <a:xfrm>
            <a:off x="5751000" y="1641240"/>
            <a:ext cx="6249240" cy="48600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Журнал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Отчеты и мониторинг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6" name="Прямоугольник 18"/>
          <p:cNvSpPr/>
          <p:nvPr/>
        </p:nvSpPr>
        <p:spPr>
          <a:xfrm>
            <a:off x="535680" y="2781000"/>
            <a:ext cx="4783320" cy="228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В разделе «Отчеты» – журнал и отчеты по посещаемости, а также отчеты по успеваемости (по классу или учебной группе, по выборке классов и групп, по преподавателям и студентам). Помимо отчетов и настроек, завуч имеет возможность просмотра данных всех журналов.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7" name="Рисунок 1" descr=""/>
          <p:cNvPicPr/>
          <p:nvPr/>
        </p:nvPicPr>
        <p:blipFill>
          <a:blip r:embed="rId1"/>
          <a:srcRect l="0" t="0" r="0" b="18497"/>
          <a:stretch/>
        </p:blipFill>
        <p:spPr>
          <a:xfrm>
            <a:off x="5817240" y="1586880"/>
            <a:ext cx="6111000" cy="49190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8" name="Скругленный прямоугольник 9"/>
          <p:cNvSpPr/>
          <p:nvPr/>
        </p:nvSpPr>
        <p:spPr>
          <a:xfrm>
            <a:off x="465840" y="2709000"/>
            <a:ext cx="4981680" cy="244800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Журнал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Роль: Классный руководитель / Куратор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" name="Прямоугольник 18"/>
          <p:cNvSpPr/>
          <p:nvPr/>
        </p:nvSpPr>
        <p:spPr>
          <a:xfrm>
            <a:off x="685080" y="2277000"/>
            <a:ext cx="4015080" cy="365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Осуществляет контроль за заполнением журнала класс/группы: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Доступ к просмотру журнала класса/группы по всем дисциплинам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Ведение журнала посещаемости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Формирование отчетов по классу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8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Контроль заполнений журнала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" name="Скругленный прямоугольник 9"/>
          <p:cNvSpPr/>
          <p:nvPr/>
        </p:nvSpPr>
        <p:spPr>
          <a:xfrm>
            <a:off x="465840" y="2277000"/>
            <a:ext cx="4453560" cy="345600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pic>
        <p:nvPicPr>
          <p:cNvPr id="32" name="Рисунок 1" descr=""/>
          <p:cNvPicPr/>
          <p:nvPr/>
        </p:nvPicPr>
        <p:blipFill>
          <a:blip r:embed="rId1"/>
          <a:srcRect l="0" t="0" r="0" b="21931"/>
          <a:stretch/>
        </p:blipFill>
        <p:spPr>
          <a:xfrm>
            <a:off x="5231880" y="1513440"/>
            <a:ext cx="6588360" cy="49881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Журнал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учет успеваемости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" name="Прямоугольник 18"/>
          <p:cNvSpPr/>
          <p:nvPr/>
        </p:nvSpPr>
        <p:spPr>
          <a:xfrm>
            <a:off x="407520" y="1637280"/>
            <a:ext cx="5256360" cy="2771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Журнал – система учета успеваемости и формирования отчетов в течение и по итогу учебного года. Предназначена для сотрудников организаций общего и среднего профессионального образования: заместителей директоров, педагогов и специалистов: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1600" strike="noStrike" u="none">
                <a:solidFill>
                  <a:schemeClr val="lt1">
                    <a:lumMod val="50000"/>
                  </a:schemeClr>
                </a:solidFill>
                <a:uFillTx/>
                <a:latin typeface="Montserrat"/>
                <a:ea typeface="Arial"/>
              </a:rPr>
              <a:t>Объем доступных функций определяется ролью пользователя. Ключевые роли: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" name="Скругленный прямоугольник 9"/>
          <p:cNvSpPr/>
          <p:nvPr/>
        </p:nvSpPr>
        <p:spPr>
          <a:xfrm>
            <a:off x="263520" y="1556640"/>
            <a:ext cx="5328360" cy="511236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pic>
        <p:nvPicPr>
          <p:cNvPr id="36" name="Рисунок 3" descr=""/>
          <p:cNvPicPr/>
          <p:nvPr/>
        </p:nvPicPr>
        <p:blipFill>
          <a:blip r:embed="rId1"/>
          <a:srcRect l="0" t="0" r="0" b="7571"/>
          <a:stretch/>
        </p:blipFill>
        <p:spPr>
          <a:xfrm>
            <a:off x="5853600" y="1556640"/>
            <a:ext cx="6001200" cy="49446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7" name="Скругленный прямоугольник 9"/>
          <p:cNvSpPr/>
          <p:nvPr/>
        </p:nvSpPr>
        <p:spPr>
          <a:xfrm>
            <a:off x="555840" y="4546080"/>
            <a:ext cx="4453560" cy="394920"/>
          </a:xfrm>
          <a:prstGeom prst="roundRect">
            <a:avLst>
              <a:gd name="adj" fmla="val 24198"/>
            </a:avLst>
          </a:prstGeom>
          <a:solidFill>
            <a:srgbClr val="9677ff"/>
          </a:solidFill>
          <a:ln w="38100">
            <a:solidFill>
              <a:srgbClr val="967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38" name="Заголовок 1"/>
          <p:cNvSpPr/>
          <p:nvPr/>
        </p:nvSpPr>
        <p:spPr>
          <a:xfrm>
            <a:off x="798120" y="4581000"/>
            <a:ext cx="4082400" cy="30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16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Администратор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" name="Скругленный прямоугольник 9"/>
          <p:cNvSpPr/>
          <p:nvPr/>
        </p:nvSpPr>
        <p:spPr>
          <a:xfrm>
            <a:off x="551520" y="5050080"/>
            <a:ext cx="4453560" cy="394920"/>
          </a:xfrm>
          <a:prstGeom prst="roundRect">
            <a:avLst>
              <a:gd name="adj" fmla="val 24198"/>
            </a:avLst>
          </a:prstGeom>
          <a:solidFill>
            <a:srgbClr val="9677ff"/>
          </a:solidFill>
          <a:ln w="38100">
            <a:solidFill>
              <a:srgbClr val="967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40" name="Заголовок 1"/>
          <p:cNvSpPr/>
          <p:nvPr/>
        </p:nvSpPr>
        <p:spPr>
          <a:xfrm>
            <a:off x="793800" y="5085360"/>
            <a:ext cx="4082400" cy="30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16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Завуч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" name="Скругленный прямоугольник 9"/>
          <p:cNvSpPr/>
          <p:nvPr/>
        </p:nvSpPr>
        <p:spPr>
          <a:xfrm>
            <a:off x="551520" y="5554080"/>
            <a:ext cx="4453560" cy="394920"/>
          </a:xfrm>
          <a:prstGeom prst="roundRect">
            <a:avLst>
              <a:gd name="adj" fmla="val 24198"/>
            </a:avLst>
          </a:prstGeom>
          <a:solidFill>
            <a:srgbClr val="9677ff"/>
          </a:solidFill>
          <a:ln w="38100">
            <a:solidFill>
              <a:srgbClr val="967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42" name="Заголовок 1"/>
          <p:cNvSpPr/>
          <p:nvPr/>
        </p:nvSpPr>
        <p:spPr>
          <a:xfrm>
            <a:off x="793800" y="5589360"/>
            <a:ext cx="4082400" cy="30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16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Учитель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Скругленный прямоугольник 9"/>
          <p:cNvSpPr/>
          <p:nvPr/>
        </p:nvSpPr>
        <p:spPr>
          <a:xfrm>
            <a:off x="551520" y="6058080"/>
            <a:ext cx="4453560" cy="394920"/>
          </a:xfrm>
          <a:prstGeom prst="roundRect">
            <a:avLst>
              <a:gd name="adj" fmla="val 24198"/>
            </a:avLst>
          </a:prstGeom>
          <a:solidFill>
            <a:srgbClr val="9677ff"/>
          </a:solidFill>
          <a:ln w="38100">
            <a:solidFill>
              <a:srgbClr val="967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44" name="Заголовок 1"/>
          <p:cNvSpPr/>
          <p:nvPr/>
        </p:nvSpPr>
        <p:spPr>
          <a:xfrm>
            <a:off x="793800" y="6093360"/>
            <a:ext cx="4082400" cy="30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16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Кл. руководитель / куратор группы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Статистика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Организации и Активность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" name="Прямоугольник 18"/>
          <p:cNvSpPr/>
          <p:nvPr/>
        </p:nvSpPr>
        <p:spPr>
          <a:xfrm>
            <a:off x="479520" y="1847880"/>
            <a:ext cx="492444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Журнал – </a:t>
            </a: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список организаций; по каждой можно получить ответ успеваемости.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" name="Скругленный прямоугольник 9"/>
          <p:cNvSpPr/>
          <p:nvPr/>
        </p:nvSpPr>
        <p:spPr>
          <a:xfrm>
            <a:off x="335520" y="1772640"/>
            <a:ext cx="5328360" cy="79164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48" name="Заголовок 1"/>
          <p:cNvSpPr/>
          <p:nvPr/>
        </p:nvSpPr>
        <p:spPr>
          <a:xfrm>
            <a:off x="732240" y="4340880"/>
            <a:ext cx="4082400" cy="33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Администратор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9" name="Заголовок 1"/>
          <p:cNvSpPr/>
          <p:nvPr/>
        </p:nvSpPr>
        <p:spPr>
          <a:xfrm>
            <a:off x="727560" y="5520960"/>
            <a:ext cx="4082400" cy="33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1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Учитель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0" name="Рисунок 1"/>
          <p:cNvSpPr/>
          <p:nvPr/>
        </p:nvSpPr>
        <p:spPr>
          <a:xfrm>
            <a:off x="263520" y="2925000"/>
            <a:ext cx="5528160" cy="3576240"/>
          </a:xfrm>
          <a:prstGeom prst="roundRect">
            <a:avLst>
              <a:gd name="adj" fmla="val 2368"/>
            </a:avLst>
          </a:prstGeom>
          <a:blipFill rotWithShape="0">
            <a:blip r:embed="rId1"/>
            <a:srcRect/>
            <a:stretch/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" name="Рисунок 2"/>
          <p:cNvSpPr/>
          <p:nvPr/>
        </p:nvSpPr>
        <p:spPr>
          <a:xfrm>
            <a:off x="6145920" y="2924640"/>
            <a:ext cx="5638320" cy="3576240"/>
          </a:xfrm>
          <a:prstGeom prst="roundRect">
            <a:avLst>
              <a:gd name="adj" fmla="val 1921"/>
            </a:avLst>
          </a:prstGeom>
          <a:blipFill rotWithShape="0">
            <a:blip r:embed="rId2"/>
            <a:srcRect/>
            <a:stretch/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" name="Прямоугольник 18"/>
          <p:cNvSpPr/>
          <p:nvPr/>
        </p:nvSpPr>
        <p:spPr>
          <a:xfrm>
            <a:off x="6455880" y="1847880"/>
            <a:ext cx="492444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Активность – </a:t>
            </a: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различные отчеты по заполнению журнала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" name="Скругленный прямоугольник 9"/>
          <p:cNvSpPr/>
          <p:nvPr/>
        </p:nvSpPr>
        <p:spPr>
          <a:xfrm>
            <a:off x="6311880" y="1772640"/>
            <a:ext cx="5328360" cy="79164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Заголовок 1"/>
          <p:cNvSpPr/>
          <p:nvPr/>
        </p:nvSpPr>
        <p:spPr>
          <a:xfrm>
            <a:off x="1375920" y="356400"/>
            <a:ext cx="10542960" cy="4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Статистика 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–</a:t>
            </a:r>
            <a:r>
              <a:rPr b="1" lang="ru-RU" sz="2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 Мониторинг ОО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" name="Прямоугольник 18"/>
          <p:cNvSpPr/>
          <p:nvPr/>
        </p:nvSpPr>
        <p:spPr>
          <a:xfrm>
            <a:off x="479520" y="1929960"/>
            <a:ext cx="4924440" cy="4263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6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Система предназначена для региональных и муниципальных органов управления образованием для мониторинга деятельности образовательных организаций в части учебного процесса. В разрезе по муниципалитетам или по регионам в целом можно получить статистическую информацию: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Наличие учебных групп и классов в организациях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Наличие расписания в классах / группах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Заполнение журнала (отметки, темы, планирование, д/з)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5f4cf5"/>
              </a:buClr>
              <a:buFont typeface="Arial"/>
              <a:buChar char="•"/>
            </a:pPr>
            <a:r>
              <a:rPr b="1" lang="ru-RU" sz="1600" strike="noStrike" u="none">
                <a:solidFill>
                  <a:srgbClr val="5f4cf5"/>
                </a:solidFill>
                <a:uFillTx/>
                <a:latin typeface="Montserrat"/>
                <a:ea typeface="Arial"/>
              </a:rPr>
              <a:t>Выставление отметок по итогам периода и года</a:t>
            </a:r>
            <a:endParaRPr b="0" lang="ru-RU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Скругленный прямоугольник 9"/>
          <p:cNvSpPr/>
          <p:nvPr/>
        </p:nvSpPr>
        <p:spPr>
          <a:xfrm>
            <a:off x="335520" y="1772640"/>
            <a:ext cx="5328360" cy="4392000"/>
          </a:xfrm>
          <a:prstGeom prst="roundRect">
            <a:avLst>
              <a:gd name="adj" fmla="val 6517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57" name="Рисунок 3"/>
          <p:cNvSpPr/>
          <p:nvPr/>
        </p:nvSpPr>
        <p:spPr>
          <a:xfrm>
            <a:off x="6023880" y="1739520"/>
            <a:ext cx="5803560" cy="4458960"/>
          </a:xfrm>
          <a:prstGeom prst="roundRect">
            <a:avLst>
              <a:gd name="adj" fmla="val 2647"/>
            </a:avLst>
          </a:prstGeom>
          <a:blipFill rotWithShape="0">
            <a:blip r:embed="rId1"/>
            <a:srcRect/>
            <a:stretch/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/>
          <p:nvPr/>
        </p:nvSpPr>
        <p:spPr>
          <a:xfrm>
            <a:off x="263520" y="3116880"/>
            <a:ext cx="7164000" cy="208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</a:pP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Спасибо за внимание!</a:t>
            </a: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Специальное оформление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Application>LibreOffice/24.8.5.2$Linux_X86_64 LibreOffice_project/480$Build-2</Application>
  <AppVersion>15.0000</AppVersion>
  <Words>446</Words>
  <Paragraphs>55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2024-12-24T09:15:23Z</dcterms:created>
  <dc:creator>Наиля Хамидулова</dc:creator>
  <dc:description/>
  <dc:language>ru-RU</dc:language>
  <cp:lastModifiedBy>shmit</cp:lastModifiedBy>
  <dcterms:modified xsi:type="dcterms:W3CDTF">2026-07-15T10:09:13Z</dcterms:modified>
  <cp:revision>210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Широкоэкранный</vt:lpwstr>
  </property>
  <property fmtid="{D5CDD505-2E9C-101B-9397-08002B2CF9AE}" pid="4" name="Slides">
    <vt:i4>10</vt:i4>
  </property>
</Properties>
</file>