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2.xml" ContentType="application/vnd.openxmlformats-officedocument.theme+xml"/>
  <Override PartName="/ppt/_rels/presentation.xml.rels" ContentType="application/vnd.openxmlformats-package.relationships+xml"/>
  <Override PartName="/ppt/media/image1.jpeg" ContentType="image/jpeg"/>
  <Override PartName="/ppt/media/image6.png" ContentType="image/png"/>
  <Override PartName="/ppt/media/image2.jpeg" ContentType="image/jpeg"/>
  <Override PartName="/ppt/media/image4.png" ContentType="image/png"/>
  <Override PartName="/ppt/media/image3.png" ContentType="image/png"/>
  <Override PartName="/ppt/media/image5.png" ContentType="image/png"/>
  <Override PartName="/ppt/media/image7.png" ContentType="image/png"/>
  <Override PartName="/ppt/media/image8.png" ContentType="image/png"/>
  <Override PartName="/ppt/slideLayouts/_rels/slideLayout2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9.xml.rels" ContentType="application/vnd.openxmlformats-package.relationships+xml"/>
  <Override PartName="/ppt/slides/_rels/slide11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ru-RU" sz="4400" strike="noStrike" u="none">
                <a:solidFill>
                  <a:srgbClr val="ffffff"/>
                </a:solidFill>
                <a:uFillTx/>
                <a:latin typeface="Arial"/>
              </a:rPr>
              <a:t>Для правки текста заглавия </a:t>
            </a:r>
            <a:r>
              <a:rPr b="0" lang="ru-RU" sz="4400" strike="noStrike" u="none">
                <a:solidFill>
                  <a:srgbClr val="ffffff"/>
                </a:solidFill>
                <a:uFillTx/>
                <a:latin typeface="Arial"/>
              </a:rPr>
              <a:t>щёлкните мышью</a:t>
            </a:r>
            <a:endParaRPr b="0" lang="ru-RU" sz="44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3200" strike="noStrike" u="none">
                <a:solidFill>
                  <a:srgbClr val="ffffff"/>
                </a:solidFill>
                <a:uFillTx/>
                <a:latin typeface="Arial"/>
              </a:rPr>
              <a:t>Для правки структуры щёлкните мышью</a:t>
            </a:r>
            <a:endParaRPr b="0" lang="ru-RU" sz="32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ru-RU" sz="2800" strike="noStrike" u="none">
                <a:solidFill>
                  <a:srgbClr val="ffffff"/>
                </a:solidFill>
                <a:uFillTx/>
                <a:latin typeface="Arial"/>
              </a:rPr>
              <a:t>Второй уровень структуры</a:t>
            </a:r>
            <a:endParaRPr b="0" lang="ru-RU" sz="28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400" strike="noStrike" u="none">
                <a:solidFill>
                  <a:srgbClr val="ffffff"/>
                </a:solidFill>
                <a:uFillTx/>
                <a:latin typeface="Arial"/>
              </a:rPr>
              <a:t>Третий уровень структуры</a:t>
            </a:r>
            <a:endParaRPr b="0" lang="ru-RU" sz="24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ru-RU" sz="2000" strike="noStrike" u="none">
                <a:solidFill>
                  <a:srgbClr val="ffffff"/>
                </a:solidFill>
                <a:uFillTx/>
                <a:latin typeface="Arial"/>
              </a:rPr>
              <a:t>Четвёртый уровень структуры</a:t>
            </a:r>
            <a:endParaRPr b="0" lang="ru-RU" sz="20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rgbClr val="ffffff"/>
                </a:solidFill>
                <a:uFillTx/>
                <a:latin typeface="Arial"/>
              </a:rPr>
              <a:t>Пятый уровень структуры</a:t>
            </a:r>
            <a:endParaRPr b="0" lang="ru-RU" sz="20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rgbClr val="ffffff"/>
                </a:solidFill>
                <a:uFillTx/>
                <a:latin typeface="Arial"/>
              </a:rPr>
              <a:t>Шестой уровень структуры</a:t>
            </a:r>
            <a:endParaRPr b="0" lang="ru-RU" sz="20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rgbClr val="ffffff"/>
                </a:solidFill>
                <a:uFillTx/>
                <a:latin typeface="Arial"/>
              </a:rPr>
              <a:t>Седьмой уровень структуры</a:t>
            </a:r>
            <a:endParaRPr b="0" lang="ru-RU" sz="20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ru-RU" sz="4400" strike="noStrike" u="none">
                <a:solidFill>
                  <a:srgbClr val="000000"/>
                </a:solidFill>
                <a:uFillTx/>
                <a:latin typeface="Arial"/>
              </a:rPr>
              <a:t>Для правки текста заглавия </a:t>
            </a:r>
            <a:r>
              <a:rPr b="0" lang="ru-RU" sz="4400" strike="noStrike" u="none">
                <a:solidFill>
                  <a:srgbClr val="000000"/>
                </a:solidFill>
                <a:uFillTx/>
                <a:latin typeface="Arial"/>
              </a:rPr>
              <a:t>щёлкните мышью</a:t>
            </a: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trike="noStrike" u="non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trike="noStrike" u="non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trike="noStrike" u="non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slideLayout" Target="../slideLayouts/slideLayout2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2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2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2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/>
          <p:nvPr/>
        </p:nvSpPr>
        <p:spPr>
          <a:xfrm>
            <a:off x="495000" y="2539080"/>
            <a:ext cx="7162560" cy="2084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914400">
              <a:lnSpc>
                <a:spcPct val="90000"/>
              </a:lnSpc>
            </a:pPr>
            <a:r>
              <a:rPr b="0" lang="ru-RU" sz="4000" strike="noStrike" u="none">
                <a:solidFill>
                  <a:schemeClr val="lt1"/>
                </a:solidFill>
                <a:uFillTx/>
                <a:latin typeface="Montserrat ExtraBold"/>
                <a:ea typeface="Arial"/>
              </a:rPr>
              <a:t>ТОР ФГИС «Моя школа» — новые возможности для  образования</a:t>
            </a:r>
            <a:endParaRPr b="0" lang="ru-RU" sz="40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5" name="PlaceHolder 2"/>
          <p:cNvSpPr/>
          <p:nvPr/>
        </p:nvSpPr>
        <p:spPr>
          <a:xfrm>
            <a:off x="412920" y="5203080"/>
            <a:ext cx="7634880" cy="1536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marL="228600" defTabSz="914400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2000" strike="noStrike" u="none">
                <a:solidFill>
                  <a:schemeClr val="lt1"/>
                </a:solidFill>
                <a:uFillTx/>
                <a:latin typeface="Montserrat SemiBold"/>
                <a:ea typeface="Arial"/>
              </a:rPr>
              <a:t>Селезнева Юлия Викторовна</a:t>
            </a:r>
            <a:r>
              <a:rPr b="0" lang="ru-RU" sz="2000" strike="noStrike" u="none">
                <a:solidFill>
                  <a:schemeClr val="lt1"/>
                </a:solidFill>
                <a:uFillTx/>
                <a:latin typeface="Montserrat SemiBold"/>
                <a:ea typeface="Arial"/>
              </a:rPr>
              <a:t>,</a:t>
            </a:r>
            <a:endParaRPr b="0" lang="ru-RU" sz="20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marL="228600" defTabSz="914400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 SemiBold"/>
                <a:ea typeface="Arial"/>
              </a:rPr>
              <a:t>директор Центра компетенций по работе с сервисом «Типовое решение в сфере образования» ФГИС «Моя школа» и цифровой трансформации в сфере образования Свердловской области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"/>
          <p:cNvSpPr/>
          <p:nvPr/>
        </p:nvSpPr>
        <p:spPr>
          <a:xfrm>
            <a:off x="1351440" y="332640"/>
            <a:ext cx="8849520" cy="668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20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ТОР ФГИС «Моя школа» — новые возможности для образования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" name="Rectangle 1"/>
          <p:cNvSpPr/>
          <p:nvPr/>
        </p:nvSpPr>
        <p:spPr>
          <a:xfrm>
            <a:off x="2207520" y="1509480"/>
            <a:ext cx="7990920" cy="455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lIns="90000" rIns="90000" tIns="45000" bIns="45000" anchor="ctr">
            <a:spAutoFit/>
          </a:bodyPr>
          <a:p>
            <a:pPr defTabSz="914400">
              <a:lnSpc>
                <a:spcPct val="100000"/>
              </a:lnSpc>
              <a:tabLst>
                <a:tab algn="l" pos="0"/>
              </a:tabLst>
            </a:pPr>
            <a:r>
              <a:rPr b="1" lang="ru-RU" sz="2400" strike="noStrike" u="none">
                <a:solidFill>
                  <a:schemeClr val="accent4">
                    <a:lumMod val="50000"/>
                  </a:schemeClr>
                </a:solidFill>
                <a:uFillTx/>
                <a:latin typeface="Segoe UI"/>
                <a:ea typeface="Times New Roman"/>
              </a:rPr>
              <a:t>Эволюция цифровых решений в образовании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graphicFrame>
        <p:nvGraphicFramePr>
          <p:cNvPr id="8" name="Таблица 6"/>
          <p:cNvGraphicFramePr/>
          <p:nvPr/>
        </p:nvGraphicFramePr>
        <p:xfrm>
          <a:off x="2639520" y="2133000"/>
          <a:ext cx="7128000" cy="3383280"/>
        </p:xfrm>
        <a:graphic>
          <a:graphicData uri="http://schemas.openxmlformats.org/drawingml/2006/table">
            <a:tbl>
              <a:tblPr/>
              <a:tblGrid>
                <a:gridCol w="1066680"/>
                <a:gridCol w="6061680"/>
              </a:tblGrid>
              <a:tr h="605160">
                <a:tc>
                  <a:txBody>
                    <a:bodyPr rIns="152280" anchor="ctr">
                      <a:noAutofit/>
                    </a:bodyPr>
                    <a:p>
                      <a:pPr algn="ctr" defTabSz="914400">
                        <a:lnSpc>
                          <a:spcPts val="1874"/>
                        </a:lnSpc>
                      </a:pPr>
                      <a:r>
                        <a:rPr b="1" lang="ru-RU" sz="1150" strike="noStrike" u="none">
                          <a:solidFill>
                            <a:schemeClr val="lt1"/>
                          </a:solidFill>
                          <a:uFillTx/>
                          <a:latin typeface="Montserrat"/>
                          <a:ea typeface="Arial"/>
                        </a:rPr>
                        <a:t>Период</a:t>
                      </a:r>
                      <a:endParaRPr b="0" lang="ru-RU" sz="1150" strike="noStrike" u="none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15228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 lIns="152280" rIns="152280" anchor="ctr">
                      <a:noAutofit/>
                    </a:bodyPr>
                    <a:p>
                      <a:pPr defTabSz="914400">
                        <a:lnSpc>
                          <a:spcPts val="1874"/>
                        </a:lnSpc>
                      </a:pPr>
                      <a:r>
                        <a:rPr b="1" lang="ru-RU" sz="1150" strike="noStrike" u="none">
                          <a:solidFill>
                            <a:schemeClr val="lt1"/>
                          </a:solidFill>
                          <a:uFillTx/>
                          <a:latin typeface="Montserrat"/>
                          <a:ea typeface="Arial"/>
                        </a:rPr>
                        <a:t>Решение</a:t>
                      </a:r>
                      <a:endParaRPr b="0" lang="ru-RU" sz="1150" strike="noStrike" u="none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 anchor="ctr" marL="152280" marR="15228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3"/>
                    </a:solidFill>
                  </a:tcPr>
                </a:tc>
              </a:tr>
              <a:tr h="962640">
                <a:tc>
                  <a:txBody>
                    <a:bodyPr rIns="152280" anchor="ctr">
                      <a:noAutofit/>
                    </a:bodyPr>
                    <a:p>
                      <a:pPr algn="ctr" defTabSz="914400">
                        <a:lnSpc>
                          <a:spcPts val="1874"/>
                        </a:lnSpc>
                      </a:pPr>
                      <a:r>
                        <a:rPr b="1" lang="ru-RU" sz="1150" strike="noStrike" u="none">
                          <a:solidFill>
                            <a:schemeClr val="lt1"/>
                          </a:solidFill>
                          <a:uFillTx/>
                          <a:latin typeface="Montserrat"/>
                          <a:ea typeface="Arial"/>
                        </a:rPr>
                        <a:t>2002</a:t>
                      </a:r>
                      <a:endParaRPr b="0" lang="ru-RU" sz="1150" strike="noStrike" u="none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15228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 lIns="152280" anchor="ctr">
                      <a:noAutofit/>
                    </a:bodyPr>
                    <a:p>
                      <a:pPr defTabSz="914400">
                        <a:lnSpc>
                          <a:spcPts val="1874"/>
                        </a:lnSpc>
                      </a:pPr>
                      <a:r>
                        <a:rPr b="0" lang="ru-RU" sz="1150" strike="noStrike" u="none">
                          <a:solidFill>
                            <a:schemeClr val="accent4">
                              <a:lumMod val="50000"/>
                            </a:schemeClr>
                          </a:solidFill>
                          <a:uFillTx/>
                          <a:latin typeface="Montserrat"/>
                          <a:ea typeface="Arial"/>
                        </a:rPr>
                        <a:t>Локальные электронные журналы (NetSchool, Аверс, 1С:Образование)</a:t>
                      </a:r>
                      <a:endParaRPr b="0" lang="ru-RU" sz="115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15228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605160">
                <a:tc>
                  <a:txBody>
                    <a:bodyPr rIns="152280" anchor="ctr">
                      <a:noAutofit/>
                    </a:bodyPr>
                    <a:p>
                      <a:pPr algn="ctr" defTabSz="914400">
                        <a:lnSpc>
                          <a:spcPts val="1874"/>
                        </a:lnSpc>
                      </a:pPr>
                      <a:r>
                        <a:rPr b="1" lang="ru-RU" sz="1150" strike="noStrike" u="none">
                          <a:solidFill>
                            <a:schemeClr val="lt1"/>
                          </a:solidFill>
                          <a:uFillTx/>
                          <a:latin typeface="Montserrat"/>
                          <a:ea typeface="Arial"/>
                        </a:rPr>
                        <a:t>2009</a:t>
                      </a:r>
                      <a:endParaRPr b="0" lang="ru-RU" sz="1150" strike="noStrike" u="none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15228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 lIns="152280" anchor="ctr">
                      <a:noAutofit/>
                    </a:bodyPr>
                    <a:p>
                      <a:pPr defTabSz="914400">
                        <a:lnSpc>
                          <a:spcPts val="1874"/>
                        </a:lnSpc>
                      </a:pPr>
                      <a:r>
                        <a:rPr b="0" lang="ru-RU" sz="1150" strike="noStrike" u="none">
                          <a:solidFill>
                            <a:schemeClr val="accent4">
                              <a:lumMod val="50000"/>
                            </a:schemeClr>
                          </a:solidFill>
                          <a:uFillTx/>
                          <a:latin typeface="Montserrat"/>
                          <a:ea typeface="Arial"/>
                        </a:rPr>
                        <a:t>Облачные решения (Дневник.ру, Сетевой город, ЭлЖур, Баллов.Нет)</a:t>
                      </a:r>
                      <a:endParaRPr b="0" lang="ru-RU" sz="115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15228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605160">
                <a:tc>
                  <a:txBody>
                    <a:bodyPr rIns="152280" anchor="ctr">
                      <a:noAutofit/>
                    </a:bodyPr>
                    <a:p>
                      <a:pPr algn="ctr" defTabSz="914400">
                        <a:lnSpc>
                          <a:spcPts val="1874"/>
                        </a:lnSpc>
                      </a:pPr>
                      <a:r>
                        <a:rPr b="1" lang="ru-RU" sz="1150" strike="noStrike" u="none">
                          <a:solidFill>
                            <a:schemeClr val="lt1"/>
                          </a:solidFill>
                          <a:uFillTx/>
                          <a:latin typeface="Montserrat"/>
                          <a:ea typeface="Arial"/>
                        </a:rPr>
                        <a:t>2021</a:t>
                      </a:r>
                      <a:endParaRPr b="0" lang="ru-RU" sz="1150" strike="noStrike" u="none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15228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 lIns="152280" anchor="ctr">
                      <a:noAutofit/>
                    </a:bodyPr>
                    <a:p>
                      <a:pPr defTabSz="914400">
                        <a:lnSpc>
                          <a:spcPts val="1874"/>
                        </a:lnSpc>
                      </a:pPr>
                      <a:r>
                        <a:rPr b="0" lang="ru-RU" sz="1150" strike="noStrike" u="none">
                          <a:solidFill>
                            <a:schemeClr val="accent4">
                              <a:lumMod val="50000"/>
                            </a:schemeClr>
                          </a:solidFill>
                          <a:uFillTx/>
                          <a:latin typeface="Montserrat"/>
                          <a:ea typeface="Arial"/>
                        </a:rPr>
                        <a:t>Региональные ГИС на основе решений БарсГруп, ИРТех, Веб-Мост</a:t>
                      </a:r>
                      <a:endParaRPr b="0" lang="ru-RU" sz="115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15228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605160">
                <a:tc>
                  <a:txBody>
                    <a:bodyPr rIns="152280" anchor="ctr">
                      <a:noAutofit/>
                    </a:bodyPr>
                    <a:p>
                      <a:pPr algn="ctr" defTabSz="914400">
                        <a:lnSpc>
                          <a:spcPts val="1874"/>
                        </a:lnSpc>
                      </a:pPr>
                      <a:r>
                        <a:rPr b="1" lang="ru-RU" sz="1150" strike="noStrike" u="none">
                          <a:solidFill>
                            <a:schemeClr val="lt1"/>
                          </a:solidFill>
                          <a:uFillTx/>
                          <a:latin typeface="Montserrat"/>
                          <a:ea typeface="Arial"/>
                        </a:rPr>
                        <a:t>2026</a:t>
                      </a:r>
                      <a:endParaRPr b="0" lang="ru-RU" sz="1150" strike="noStrike" u="none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15228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 lIns="152280" anchor="ctr">
                      <a:noAutofit/>
                    </a:bodyPr>
                    <a:p>
                      <a:pPr defTabSz="914400">
                        <a:lnSpc>
                          <a:spcPts val="1874"/>
                        </a:lnSpc>
                      </a:pPr>
                      <a:r>
                        <a:rPr b="0" lang="ru-RU" sz="1150" strike="noStrike" u="none">
                          <a:solidFill>
                            <a:schemeClr val="accent4">
                              <a:lumMod val="50000"/>
                            </a:schemeClr>
                          </a:solidFill>
                          <a:uFillTx/>
                          <a:latin typeface="Montserrat"/>
                          <a:ea typeface="Arial"/>
                        </a:rPr>
                        <a:t>Федеральная отраслевая платформа — ТОР ФГИС «Моя школа»</a:t>
                      </a:r>
                      <a:endParaRPr b="0" lang="ru-RU" sz="115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15228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/>
          <p:nvPr/>
        </p:nvSpPr>
        <p:spPr>
          <a:xfrm>
            <a:off x="1704600" y="417240"/>
            <a:ext cx="796680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ТОР ФГИС «Моя школа» — новые возможности для образования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" name="TextBox 2"/>
          <p:cNvSpPr/>
          <p:nvPr/>
        </p:nvSpPr>
        <p:spPr>
          <a:xfrm>
            <a:off x="2855520" y="1685520"/>
            <a:ext cx="604692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600" strike="noStrike" u="none">
                <a:solidFill>
                  <a:schemeClr val="accent4">
                    <a:lumMod val="50000"/>
                  </a:schemeClr>
                </a:solidFill>
                <a:uFillTx/>
                <a:latin typeface="Montserrat"/>
                <a:ea typeface="Arial"/>
              </a:rPr>
              <a:t>Нормативная база</a:t>
            </a: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1" name="Скругленный прямоугольник 3"/>
          <p:cNvSpPr/>
          <p:nvPr/>
        </p:nvSpPr>
        <p:spPr>
          <a:xfrm>
            <a:off x="1353600" y="2518920"/>
            <a:ext cx="9205200" cy="9126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Федеральный уровень: ФЗ от 29.12.2012 №273 «Об образовании в РФ», ПП РФ от 13.07.2022 №1241 «О ФГИС Моя школа»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1353600" y="3845520"/>
            <a:ext cx="9143280" cy="9126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Региональный уровень: ПП СО от 27.12.2022 №925-ПП, Распоряжение Правительства СО от 25.06.2026 №305-РП со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3" name="Скругленный прямоугольник 5"/>
          <p:cNvSpPr/>
          <p:nvPr/>
        </p:nvSpPr>
        <p:spPr>
          <a:xfrm>
            <a:off x="1353240" y="5157360"/>
            <a:ext cx="9143280" cy="9126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Локальный уровень: Приказ и Положение на уровне ОО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"/>
          <p:cNvSpPr/>
          <p:nvPr/>
        </p:nvSpPr>
        <p:spPr>
          <a:xfrm>
            <a:off x="1481400" y="332640"/>
            <a:ext cx="8849520" cy="668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20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ТОР ФГИС «Моя школа» — новые возможности для образования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5" name="Прямоугольник 2"/>
          <p:cNvSpPr/>
          <p:nvPr/>
        </p:nvSpPr>
        <p:spPr>
          <a:xfrm>
            <a:off x="6774480" y="1970280"/>
            <a:ext cx="4504320" cy="1438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2800" strike="noStrike" u="none">
                <a:solidFill>
                  <a:schemeClr val="accent4">
                    <a:lumMod val="50000"/>
                  </a:schemeClr>
                </a:solidFill>
                <a:uFillTx/>
                <a:latin typeface="Montserrat"/>
                <a:ea typeface="Arial"/>
              </a:rPr>
              <a:t>Внедрение новейших сервисов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6" name="Прямоугольник 3"/>
          <p:cNvSpPr/>
          <p:nvPr/>
        </p:nvSpPr>
        <p:spPr>
          <a:xfrm>
            <a:off x="839520" y="1970280"/>
            <a:ext cx="4174560" cy="14382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2800" strike="noStrike" u="none">
                <a:solidFill>
                  <a:schemeClr val="accent4">
                    <a:lumMod val="50000"/>
                  </a:schemeClr>
                </a:solidFill>
                <a:uFillTx/>
                <a:latin typeface="Montserrat"/>
                <a:ea typeface="Arial"/>
              </a:rPr>
              <a:t>Оперативность реагирования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7" name="Прямоугольник 4"/>
          <p:cNvSpPr/>
          <p:nvPr/>
        </p:nvSpPr>
        <p:spPr>
          <a:xfrm>
            <a:off x="839520" y="3767040"/>
            <a:ext cx="4174560" cy="14382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2800" strike="noStrike" u="none">
                <a:solidFill>
                  <a:schemeClr val="accent4">
                    <a:lumMod val="50000"/>
                  </a:schemeClr>
                </a:solidFill>
                <a:uFillTx/>
                <a:latin typeface="Montserrat"/>
                <a:ea typeface="Arial"/>
              </a:rPr>
              <a:t>Безопасность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8" name="Прямоугольник 5"/>
          <p:cNvSpPr/>
          <p:nvPr/>
        </p:nvSpPr>
        <p:spPr>
          <a:xfrm>
            <a:off x="6774480" y="3770280"/>
            <a:ext cx="4524480" cy="14382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2800" strike="noStrike" u="none">
                <a:solidFill>
                  <a:schemeClr val="accent4">
                    <a:lumMod val="50000"/>
                  </a:schemeClr>
                </a:solidFill>
                <a:uFillTx/>
                <a:latin typeface="Montserrat"/>
                <a:ea typeface="Arial"/>
              </a:rPr>
              <a:t>Межведомственное взаимодействие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2"/>
          <p:cNvSpPr/>
          <p:nvPr/>
        </p:nvSpPr>
        <p:spPr>
          <a:xfrm>
            <a:off x="1891440" y="405360"/>
            <a:ext cx="8849520" cy="39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20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ТОР ФГИС «Моя школа» — новые возможности для образования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0" name="Picture 2" descr="E:\Снимок экрана_2026-07-15_11-34-43.png"/>
          <p:cNvPicPr/>
          <p:nvPr/>
        </p:nvPicPr>
        <p:blipFill>
          <a:blip r:embed="rId1"/>
          <a:stretch/>
        </p:blipFill>
        <p:spPr>
          <a:xfrm>
            <a:off x="335520" y="2019600"/>
            <a:ext cx="3441960" cy="2968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1" name="Picture 3" descr="E:\Снимок экрана_2026-07-15_11-35-09.png"/>
          <p:cNvPicPr/>
          <p:nvPr/>
        </p:nvPicPr>
        <p:blipFill>
          <a:blip r:embed="rId2"/>
          <a:stretch/>
        </p:blipFill>
        <p:spPr>
          <a:xfrm>
            <a:off x="7968240" y="2120400"/>
            <a:ext cx="3884400" cy="27414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2" name="Picture 4" descr="E:\Снимок экрана_2026-07-15_11-35-25.png"/>
          <p:cNvPicPr/>
          <p:nvPr/>
        </p:nvPicPr>
        <p:blipFill>
          <a:blip r:embed="rId3"/>
          <a:stretch/>
        </p:blipFill>
        <p:spPr>
          <a:xfrm>
            <a:off x="3906720" y="2120400"/>
            <a:ext cx="3742560" cy="276696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ая выноска 1"/>
          <p:cNvSpPr/>
          <p:nvPr/>
        </p:nvSpPr>
        <p:spPr>
          <a:xfrm>
            <a:off x="1080000" y="2061000"/>
            <a:ext cx="9904320" cy="114804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Для семей</a:t>
            </a: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 — это единое окно на портале Госуслуг и мобильное приложение для решения всех вопросов, связанных с образованием ребенка, а главное — гарантия безопасности его персональных данных.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24" name="Прямоугольная выноска 2"/>
          <p:cNvSpPr/>
          <p:nvPr/>
        </p:nvSpPr>
        <p:spPr>
          <a:xfrm>
            <a:off x="1080000" y="3546000"/>
            <a:ext cx="9904320" cy="10332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Для педагогов</a:t>
            </a: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 — это бесшовный доступ ко всем госсервисам, значительное сокращение рутинных операций и удобное мобильное приложение.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25" name="Прямоугольная выноска 3"/>
          <p:cNvSpPr/>
          <p:nvPr/>
        </p:nvSpPr>
        <p:spPr>
          <a:xfrm>
            <a:off x="1074600" y="4941000"/>
            <a:ext cx="9904320" cy="11502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Для региона и муниципалитетов</a:t>
            </a: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 — это управление отраслью на основе актуальных данных, сокращение бюрократической нагрузки и использование мощной федеральной инфраструктуры, за которую не нужно платить из местного бюджета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6" name="TextBox 4"/>
          <p:cNvSpPr/>
          <p:nvPr/>
        </p:nvSpPr>
        <p:spPr>
          <a:xfrm>
            <a:off x="1305000" y="1516680"/>
            <a:ext cx="947808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accent3"/>
                </a:solidFill>
                <a:uFillTx/>
                <a:latin typeface="Montserrat"/>
                <a:ea typeface="Arial"/>
              </a:rPr>
              <a:t>Ключевое преимущество ТОР — это выгода для каждого участника процесса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7" name="TextBox 5"/>
          <p:cNvSpPr/>
          <p:nvPr/>
        </p:nvSpPr>
        <p:spPr>
          <a:xfrm>
            <a:off x="1814760" y="332640"/>
            <a:ext cx="796680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ТОР ФГИС «Моя школа» — новые возможности для образования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1"/>
          <p:cNvSpPr/>
          <p:nvPr/>
        </p:nvSpPr>
        <p:spPr>
          <a:xfrm>
            <a:off x="2280600" y="369360"/>
            <a:ext cx="796680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ТОР ФГИС «Моя школа» — новые возможности для образования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" name="Прямоугольник 3"/>
          <p:cNvSpPr/>
          <p:nvPr/>
        </p:nvSpPr>
        <p:spPr>
          <a:xfrm>
            <a:off x="1559520" y="1893240"/>
            <a:ext cx="8783280" cy="2660400"/>
          </a:xfrm>
          <a:prstGeom prst="rect">
            <a:avLst/>
          </a:prstGeom>
          <a:solidFill>
            <a:schemeClr val="accent4">
              <a:alpha val="42000"/>
            </a:schemeClr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15000"/>
              </a:lnSpc>
              <a:spcBef>
                <a:spcPts val="1199"/>
              </a:spcBef>
              <a:spcAft>
                <a:spcPts val="1199"/>
              </a:spcAft>
            </a:pPr>
            <a:r>
              <a:rPr b="1" lang="ru-RU" sz="1800" strike="noStrike" u="none">
                <a:solidFill>
                  <a:schemeClr val="accent4">
                    <a:lumMod val="50000"/>
                  </a:schemeClr>
                </a:solidFill>
                <a:uFillTx/>
                <a:latin typeface="Segoe UI"/>
                <a:ea typeface="Times New Roman"/>
              </a:rPr>
              <a:t>ТОР интегрирован с: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marL="343080" indent="-343080" defTabSz="914400">
              <a:lnSpc>
                <a:spcPct val="115000"/>
              </a:lnSpc>
              <a:buClr>
                <a:srgbClr val="2f2b60"/>
              </a:buClr>
              <a:buFont typeface="Symbol"/>
              <a:buChar char=""/>
              <a:tabLst>
                <a:tab algn="l" pos="457200"/>
              </a:tabLst>
            </a:pPr>
            <a:r>
              <a:rPr b="1" lang="ru-RU" sz="2400" strike="noStrike" u="none">
                <a:solidFill>
                  <a:schemeClr val="accent4">
                    <a:lumMod val="50000"/>
                  </a:schemeClr>
                </a:solidFill>
                <a:uFillTx/>
                <a:latin typeface="Segoe UI"/>
                <a:ea typeface="Times New Roman"/>
              </a:rPr>
              <a:t>ЕПГУ (Госуслуги)</a:t>
            </a:r>
            <a:r>
              <a:rPr b="0" lang="ru-RU" sz="2400" strike="noStrike" u="none">
                <a:solidFill>
                  <a:schemeClr val="accent4">
                    <a:lumMod val="50000"/>
                  </a:schemeClr>
                </a:solidFill>
                <a:uFillTx/>
                <a:latin typeface="Segoe UI"/>
                <a:ea typeface="Times New Roman"/>
              </a:rPr>
              <a:t> — подача заявлений, подписание документов через «Госключ»;</a:t>
            </a:r>
            <a:endParaRPr b="0" lang="ru-RU" sz="24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marL="343080" indent="-343080" defTabSz="914400">
              <a:lnSpc>
                <a:spcPct val="115000"/>
              </a:lnSpc>
              <a:buClr>
                <a:srgbClr val="2f2b60"/>
              </a:buClr>
              <a:buFont typeface="Symbol"/>
              <a:buChar char=""/>
              <a:tabLst>
                <a:tab algn="l" pos="457200"/>
              </a:tabLst>
            </a:pPr>
            <a:r>
              <a:rPr b="1" lang="ru-RU" sz="2400" strike="noStrike" u="none">
                <a:solidFill>
                  <a:schemeClr val="accent4">
                    <a:lumMod val="50000"/>
                  </a:schemeClr>
                </a:solidFill>
                <a:uFillTx/>
                <a:latin typeface="Segoe UI"/>
                <a:ea typeface="Times New Roman"/>
              </a:rPr>
              <a:t>ФГИС «Моя школа»</a:t>
            </a:r>
            <a:r>
              <a:rPr b="0" lang="ru-RU" sz="2400" strike="noStrike" u="none">
                <a:solidFill>
                  <a:schemeClr val="accent4">
                    <a:lumMod val="50000"/>
                  </a:schemeClr>
                </a:solidFill>
                <a:uFillTx/>
                <a:latin typeface="Segoe UI"/>
                <a:ea typeface="Times New Roman"/>
              </a:rPr>
              <a:t> — УБ ЦОК, Сферум, Маркетплейс;</a:t>
            </a:r>
            <a:endParaRPr b="0" lang="ru-RU" sz="24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marL="343080" indent="-343080" defTabSz="914400">
              <a:lnSpc>
                <a:spcPct val="115000"/>
              </a:lnSpc>
              <a:buClr>
                <a:srgbClr val="2f2b60"/>
              </a:buClr>
              <a:buFont typeface="Symbol"/>
              <a:buChar char=""/>
              <a:tabLst>
                <a:tab algn="l" pos="457200"/>
              </a:tabLst>
            </a:pPr>
            <a:r>
              <a:rPr b="1" lang="ru-RU" sz="2400" strike="noStrike" u="none">
                <a:solidFill>
                  <a:schemeClr val="accent4">
                    <a:lumMod val="50000"/>
                  </a:schemeClr>
                </a:solidFill>
                <a:uFillTx/>
                <a:latin typeface="Segoe UI"/>
                <a:ea typeface="Times New Roman"/>
              </a:rPr>
              <a:t>Рособрнадзор</a:t>
            </a:r>
            <a:r>
              <a:rPr b="0" lang="ru-RU" sz="2400" strike="noStrike" u="none">
                <a:solidFill>
                  <a:schemeClr val="accent4">
                    <a:lumMod val="50000"/>
                  </a:schemeClr>
                </a:solidFill>
                <a:uFillTx/>
                <a:latin typeface="Segoe UI"/>
                <a:ea typeface="Times New Roman"/>
              </a:rPr>
              <a:t> — ФИС ГИА (2028), ФИС ФРДО (2027);</a:t>
            </a:r>
            <a:endParaRPr b="0" lang="ru-RU" sz="24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marL="343080" indent="-343080" defTabSz="914400">
              <a:lnSpc>
                <a:spcPct val="115000"/>
              </a:lnSpc>
              <a:buClr>
                <a:srgbClr val="2f2b60"/>
              </a:buClr>
              <a:buFont typeface="Symbol"/>
              <a:buChar char=""/>
              <a:tabLst>
                <a:tab algn="l" pos="457200"/>
              </a:tabLst>
            </a:pPr>
            <a:r>
              <a:rPr b="1" lang="ru-RU" sz="2400" strike="noStrike" u="none">
                <a:solidFill>
                  <a:schemeClr val="accent4">
                    <a:lumMod val="50000"/>
                  </a:schemeClr>
                </a:solidFill>
                <a:uFillTx/>
                <a:latin typeface="Segoe UI"/>
                <a:ea typeface="Times New Roman"/>
              </a:rPr>
              <a:t>Межведомственные проверки</a:t>
            </a:r>
            <a:r>
              <a:rPr b="0" lang="ru-RU" sz="2400" strike="noStrike" u="none">
                <a:solidFill>
                  <a:schemeClr val="accent4">
                    <a:lumMod val="50000"/>
                  </a:schemeClr>
                </a:solidFill>
                <a:uFillTx/>
                <a:latin typeface="Segoe UI"/>
                <a:ea typeface="Times New Roman"/>
              </a:rPr>
              <a:t> — ЗАГС, МВД, ЕРН</a:t>
            </a:r>
            <a:r>
              <a:rPr b="0" lang="ru-RU" sz="2400" strike="noStrike" u="none">
                <a:solidFill>
                  <a:srgbClr val="0f1115"/>
                </a:solidFill>
                <a:uFillTx/>
                <a:latin typeface="Segoe UI"/>
                <a:ea typeface="Times New Roman"/>
              </a:rPr>
              <a:t>.</a:t>
            </a:r>
            <a:endParaRPr b="0" lang="ru-RU" sz="24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1"/>
          <p:cNvSpPr/>
          <p:nvPr/>
        </p:nvSpPr>
        <p:spPr>
          <a:xfrm>
            <a:off x="2280600" y="467280"/>
            <a:ext cx="79668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ТОР ФГИС «Моя школа» — новые возможности для образования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1" name="TextBox 2"/>
          <p:cNvSpPr/>
          <p:nvPr/>
        </p:nvSpPr>
        <p:spPr>
          <a:xfrm>
            <a:off x="2909160" y="1484640"/>
            <a:ext cx="692244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Мониторинг образовательной деятельности через ТОР 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2" name="Скругленный прямоугольник 3"/>
          <p:cNvSpPr/>
          <p:nvPr/>
        </p:nvSpPr>
        <p:spPr>
          <a:xfrm>
            <a:off x="509760" y="1973160"/>
            <a:ext cx="5542920" cy="912600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федеральное статистическое наблюдение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 </a:t>
            </a: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(РИК-83, ОО/СПО-1/2)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3" name="Скругленный прямоугольник 4"/>
          <p:cNvSpPr/>
          <p:nvPr/>
        </p:nvSpPr>
        <p:spPr>
          <a:xfrm>
            <a:off x="474120" y="4026600"/>
            <a:ext cx="5578560" cy="912600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своевременность ведения электронного журнала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4" name="Скругленный прямоугольник 5"/>
          <p:cNvSpPr/>
          <p:nvPr/>
        </p:nvSpPr>
        <p:spPr>
          <a:xfrm>
            <a:off x="6106320" y="2997000"/>
            <a:ext cx="5901480" cy="887760"/>
          </a:xfrm>
          <a:prstGeom prst="roundRect">
            <a:avLst>
              <a:gd name="adj" fmla="val 16667"/>
            </a:avLst>
          </a:prstGeom>
          <a:solidFill>
            <a:schemeClr val="accent3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избыточность проверочных работ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5" name="Скругленный прямоугольник 6"/>
          <p:cNvSpPr/>
          <p:nvPr/>
        </p:nvSpPr>
        <p:spPr>
          <a:xfrm>
            <a:off x="519120" y="5058000"/>
            <a:ext cx="5533560" cy="9126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загруженность домашними заданиями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6" name="Скругленный прямоугольник 7"/>
          <p:cNvSpPr/>
          <p:nvPr/>
        </p:nvSpPr>
        <p:spPr>
          <a:xfrm>
            <a:off x="6106320" y="5080320"/>
            <a:ext cx="5866920" cy="912600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обучающиеся в «зоне риска» (снижение успеваемости, пропуски) 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7" name="Скругленный прямоугольник 8"/>
          <p:cNvSpPr/>
          <p:nvPr/>
        </p:nvSpPr>
        <p:spPr>
          <a:xfrm>
            <a:off x="6071760" y="4026600"/>
            <a:ext cx="5901480" cy="912600"/>
          </a:xfrm>
          <a:prstGeom prst="roundRect">
            <a:avLst>
              <a:gd name="adj" fmla="val 16667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обеспечение горячим питанием (2027г.)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8" name="Скругленный прямоугольник 10"/>
          <p:cNvSpPr/>
          <p:nvPr/>
        </p:nvSpPr>
        <p:spPr>
          <a:xfrm>
            <a:off x="6106320" y="1980360"/>
            <a:ext cx="5901480" cy="912600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статистические отчёты (кадры, обучающиеся);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9" name="Скругленный прямоугольник 11"/>
          <p:cNvSpPr/>
          <p:nvPr/>
        </p:nvSpPr>
        <p:spPr>
          <a:xfrm>
            <a:off x="471240" y="2997000"/>
            <a:ext cx="5581440" cy="912600"/>
          </a:xfrm>
          <a:prstGeom prst="roundRect">
            <a:avLst>
              <a:gd name="adj" fmla="val 16667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полнота и качество данных региональных витрин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1"/>
          <p:cNvSpPr/>
          <p:nvPr/>
        </p:nvSpPr>
        <p:spPr>
          <a:xfrm>
            <a:off x="2280600" y="483480"/>
            <a:ext cx="79668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ТОР ФГИС «Моя школа» — новые возможности для образования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1" name="TextBox 40"/>
          <p:cNvSpPr/>
          <p:nvPr/>
        </p:nvSpPr>
        <p:spPr>
          <a:xfrm>
            <a:off x="695520" y="3141000"/>
            <a:ext cx="6634800" cy="1332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914400">
              <a:lnSpc>
                <a:spcPct val="100000"/>
              </a:lnSpc>
            </a:pPr>
            <a:r>
              <a:rPr b="1" lang="ru-RU" sz="3600" strike="noStrike" u="sng">
                <a:solidFill>
                  <a:schemeClr val="accent3">
                    <a:lumMod val="75000"/>
                  </a:schemeClr>
                </a:solidFill>
                <a:uFillTx/>
                <a:latin typeface="Arial"/>
                <a:ea typeface="Arial"/>
              </a:rPr>
              <a:t>Миф 1: </a:t>
            </a: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1" lang="ru-RU" sz="36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Arial"/>
                <a:ea typeface="Arial"/>
              </a:rPr>
              <a:t>«После перехода на ТОР мы потеряем часть функционала существующей ГИС»</a:t>
            </a: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2" name="Рисунок 41" descr=""/>
          <p:cNvPicPr/>
          <p:nvPr/>
        </p:nvPicPr>
        <p:blipFill>
          <a:blip r:embed="rId1"/>
          <a:stretch/>
        </p:blipFill>
        <p:spPr>
          <a:xfrm>
            <a:off x="8280000" y="1857960"/>
            <a:ext cx="3570120" cy="33606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1"/>
          <p:cNvSpPr/>
          <p:nvPr/>
        </p:nvSpPr>
        <p:spPr>
          <a:xfrm>
            <a:off x="2352600" y="404640"/>
            <a:ext cx="796680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ТОР ФГИС «Моя школа» — новые возможности для образования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4" name="TextBox 43"/>
          <p:cNvSpPr/>
          <p:nvPr/>
        </p:nvSpPr>
        <p:spPr>
          <a:xfrm>
            <a:off x="911520" y="2667960"/>
            <a:ext cx="6389640" cy="514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914400">
              <a:lnSpc>
                <a:spcPct val="100000"/>
              </a:lnSpc>
            </a:pPr>
            <a:r>
              <a:rPr b="1" lang="ru-RU" sz="3600" strike="noStrike" u="sng">
                <a:solidFill>
                  <a:schemeClr val="accent3">
                    <a:lumMod val="75000"/>
                  </a:schemeClr>
                </a:solidFill>
                <a:uFillTx/>
                <a:latin typeface="Arial"/>
                <a:ea typeface="Arial"/>
              </a:rPr>
              <a:t>Миф 2: </a:t>
            </a: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1" lang="ru-RU" sz="36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Arial"/>
                <a:ea typeface="Arial"/>
              </a:rPr>
              <a:t>«Переход на ТОР потребует существенных ресурсов на переобучение пользователей»</a:t>
            </a: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5" name="Рисунок 44" descr=""/>
          <p:cNvPicPr/>
          <p:nvPr/>
        </p:nvPicPr>
        <p:blipFill>
          <a:blip r:embed="rId1"/>
          <a:stretch/>
        </p:blipFill>
        <p:spPr>
          <a:xfrm>
            <a:off x="8422920" y="3420000"/>
            <a:ext cx="3455640" cy="324612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1"/>
          <p:cNvSpPr/>
          <p:nvPr/>
        </p:nvSpPr>
        <p:spPr>
          <a:xfrm>
            <a:off x="2496600" y="369360"/>
            <a:ext cx="796680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ТОР ФГИС «Моя школа» — новые возможности для образования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7" name="TextBox 46"/>
          <p:cNvSpPr/>
          <p:nvPr/>
        </p:nvSpPr>
        <p:spPr>
          <a:xfrm>
            <a:off x="335520" y="2844720"/>
            <a:ext cx="6854040" cy="1710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914400">
              <a:lnSpc>
                <a:spcPct val="100000"/>
              </a:lnSpc>
            </a:pPr>
            <a:r>
              <a:rPr b="1" lang="ru-RU" sz="3200" strike="noStrike" u="sng">
                <a:solidFill>
                  <a:schemeClr val="accent3">
                    <a:lumMod val="75000"/>
                  </a:schemeClr>
                </a:solidFill>
                <a:uFillTx/>
                <a:latin typeface="Arial"/>
                <a:ea typeface="Arial"/>
              </a:rPr>
              <a:t>Миф 3: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1" lang="ru-RU" sz="32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Arial"/>
                <a:ea typeface="Arial"/>
              </a:rPr>
              <a:t>«Внедрение ТОР ограничит возможность функционального развития ГИС и не обеспечит необходимую поддержку пользователей»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8" name="Рисунок 47" descr=""/>
          <p:cNvPicPr/>
          <p:nvPr/>
        </p:nvPicPr>
        <p:blipFill>
          <a:blip r:embed="rId1"/>
          <a:stretch/>
        </p:blipFill>
        <p:spPr>
          <a:xfrm>
            <a:off x="8165520" y="3184200"/>
            <a:ext cx="3713040" cy="322704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3"/>
          <p:cNvSpPr/>
          <p:nvPr/>
        </p:nvSpPr>
        <p:spPr>
          <a:xfrm>
            <a:off x="2352600" y="404640"/>
            <a:ext cx="796680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ТОР ФГИС «Моя школа» — новые возможности для образования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0" name="Скругленный прямоугольник 1"/>
          <p:cNvSpPr/>
          <p:nvPr/>
        </p:nvSpPr>
        <p:spPr>
          <a:xfrm>
            <a:off x="3196800" y="1484640"/>
            <a:ext cx="5543280" cy="912960"/>
          </a:xfrm>
          <a:prstGeom prst="roundRect">
            <a:avLst>
              <a:gd name="adj" fmla="val 16667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Расширение функционала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51" name="Скругленный прямоугольник 3"/>
          <p:cNvSpPr/>
          <p:nvPr/>
        </p:nvSpPr>
        <p:spPr>
          <a:xfrm>
            <a:off x="3222000" y="2493000"/>
            <a:ext cx="5543280" cy="912960"/>
          </a:xfrm>
          <a:prstGeom prst="roundRect">
            <a:avLst>
              <a:gd name="adj" fmla="val 16667"/>
            </a:avLst>
          </a:prstGeom>
          <a:solidFill>
            <a:schemeClr val="accent3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Глубокая интеграция с другими государственными системами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52" name="Скругленный прямоугольник 4"/>
          <p:cNvSpPr/>
          <p:nvPr/>
        </p:nvSpPr>
        <p:spPr>
          <a:xfrm>
            <a:off x="3222000" y="3573000"/>
            <a:ext cx="5543280" cy="718560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Усиление персонализации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3" name="Скругленный прямоугольник 5"/>
          <p:cNvSpPr/>
          <p:nvPr/>
        </p:nvSpPr>
        <p:spPr>
          <a:xfrm>
            <a:off x="3263760" y="4487400"/>
            <a:ext cx="5543280" cy="912960"/>
          </a:xfrm>
          <a:prstGeom prst="roundRect">
            <a:avLst>
              <a:gd name="adj" fmla="val 16667"/>
            </a:avLst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Развитие инструментов для совместной работы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54" name="Скругленный прямоугольник 6"/>
          <p:cNvSpPr/>
          <p:nvPr/>
        </p:nvSpPr>
        <p:spPr>
          <a:xfrm>
            <a:off x="3233520" y="5595120"/>
            <a:ext cx="5543280" cy="912960"/>
          </a:xfrm>
          <a:prstGeom prst="roundRect">
            <a:avLst>
              <a:gd name="adj" fmla="val 16667"/>
            </a:avLst>
          </a:prstGeom>
          <a:solidFill>
            <a:schemeClr val="accent3">
              <a:lumMod val="50000"/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Повышение уровня информационной безопасности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6"/>
          <p:cNvSpPr/>
          <p:nvPr/>
        </p:nvSpPr>
        <p:spPr>
          <a:xfrm>
            <a:off x="2352600" y="404640"/>
            <a:ext cx="796680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ТОР ФГИС «Моя школа» — новые возможности для образования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6" name="TextBox 1"/>
          <p:cNvSpPr/>
          <p:nvPr/>
        </p:nvSpPr>
        <p:spPr>
          <a:xfrm>
            <a:off x="1926000" y="2925000"/>
            <a:ext cx="9144720" cy="1004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60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Montserrat"/>
                <a:ea typeface="Arial"/>
              </a:rPr>
              <a:t>Спасибо за внимание!</a:t>
            </a:r>
            <a:endParaRPr b="0" lang="ru-RU" sz="6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Фиолетовый II">
      <a:dk1>
        <a:srgbClr val="000000"/>
      </a:dk1>
      <a:lt1>
        <a:srgbClr val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Другая 1">
      <a:majorFont>
        <a:latin typeface="Montserrat ExtraBold" pitchFamily="0" charset="1"/>
        <a:ea typeface="Arial" pitchFamily="0" charset="1"/>
        <a:cs typeface="Arial" pitchFamily="0" charset="1"/>
      </a:majorFont>
      <a:minorFont>
        <a:latin typeface="Montserrat" pitchFamily="0" charset="1"/>
        <a:ea typeface="Arial" pitchFamily="0" charset="1"/>
        <a:cs typeface="Arial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Специальное оформление">
  <a:themeElements>
    <a:clrScheme name="Фиолетовый II">
      <a:dk1>
        <a:srgbClr val="000000"/>
      </a:dk1>
      <a:lt1>
        <a:srgbClr val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Другая 1">
      <a:majorFont>
        <a:latin typeface="Montserrat ExtraBold" pitchFamily="0" charset="1"/>
        <a:ea typeface="Arial" pitchFamily="0" charset="1"/>
        <a:cs typeface="Arial" pitchFamily="0" charset="1"/>
      </a:majorFont>
      <a:minorFont>
        <a:latin typeface="Montserrat" pitchFamily="0" charset="1"/>
        <a:ea typeface="Arial" pitchFamily="0" charset="1"/>
        <a:cs typeface="Arial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397</TotalTime>
  <Application>LibreOffice/24.8.5.2$Linux_X86_64 LibreOffice_project/480$Build-2</Application>
  <AppVersion>15.0000</AppVersion>
  <Words>428</Words>
  <Paragraphs>63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2024-12-24T09:15:23Z</dcterms:created>
  <dc:creator>Наиля Хамидулова</dc:creator>
  <dc:description/>
  <dc:language>ru-RU</dc:language>
  <cp:lastModifiedBy/>
  <cp:lastPrinted>2026-07-16T17:02:22Z</cp:lastPrinted>
  <dcterms:modified xsi:type="dcterms:W3CDTF">2026-07-17T13:25:41Z</dcterms:modified>
  <cp:revision>225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11</vt:i4>
  </property>
  <property fmtid="{D5CDD505-2E9C-101B-9397-08002B2CF9AE}" pid="3" name="PresentationFormat">
    <vt:lpwstr>Произвольный</vt:lpwstr>
  </property>
  <property fmtid="{D5CDD505-2E9C-101B-9397-08002B2CF9AE}" pid="4" name="Slides">
    <vt:i4>13</vt:i4>
  </property>
</Properties>
</file>