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media/image1.jpeg" ContentType="image/jpeg"/>
  <Override PartName="/ppt/media/image2.jpeg" ContentType="image/jpeg"/>
  <Override PartName="/ppt/media/image3.png" ContentType="image/png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3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ru-RU" sz="4400" strike="noStrike" u="none">
                <a:solidFill>
                  <a:srgbClr val="ffffff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44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rgbClr val="ffffff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32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800" strike="noStrike" u="none">
                <a:solidFill>
                  <a:srgbClr val="ffffff"/>
                </a:solidFill>
                <a:uFillTx/>
                <a:latin typeface="Arial"/>
              </a:rPr>
              <a:t>Второй уровень структуры</a:t>
            </a:r>
            <a:endParaRPr b="0" lang="ru-RU" sz="28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400" strike="noStrike" u="none">
                <a:solidFill>
                  <a:srgbClr val="ffffff"/>
                </a:solidFill>
                <a:uFillTx/>
                <a:latin typeface="Arial"/>
              </a:rPr>
              <a:t>Третий уровень структуры</a:t>
            </a:r>
            <a:endParaRPr b="0" lang="ru-RU" sz="24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rgbClr val="ffffff"/>
                </a:solidFill>
                <a:uFillTx/>
                <a:latin typeface="Arial"/>
              </a:rPr>
              <a:t>Четвёртый уровень структуры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ffffff"/>
                </a:solidFill>
                <a:uFillTx/>
                <a:latin typeface="Arial"/>
              </a:rPr>
              <a:t>Пятый уровень структуры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ffffff"/>
                </a:solidFill>
                <a:uFillTx/>
                <a:latin typeface="Arial"/>
              </a:rPr>
              <a:t>Шестой уровень структуры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ffffff"/>
                </a:solidFill>
                <a:uFillTx/>
                <a:latin typeface="Arial"/>
              </a:rPr>
              <a:t>Седьмой уровень структуры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ru-RU" sz="44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/>
          <p:nvPr/>
        </p:nvSpPr>
        <p:spPr>
          <a:xfrm>
            <a:off x="495000" y="2539080"/>
            <a:ext cx="7162200" cy="2084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36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ТОР ФГИС «Моя школа» новые возможности для образования. </a:t>
            </a:r>
            <a:endParaRPr b="0" lang="ru-RU" sz="36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36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План обучения</a:t>
            </a:r>
            <a:endParaRPr b="0" lang="ru-RU" sz="36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</a:pPr>
            <a:endParaRPr b="0" lang="ru-RU" sz="4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" name="PlaceHolder 2"/>
          <p:cNvSpPr/>
          <p:nvPr/>
        </p:nvSpPr>
        <p:spPr>
          <a:xfrm>
            <a:off x="412920" y="5203080"/>
            <a:ext cx="7634520" cy="1536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marL="228600" defTabSz="9144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000" strike="noStrike" u="none">
                <a:solidFill>
                  <a:schemeClr val="lt1"/>
                </a:solidFill>
                <a:uFillTx/>
                <a:latin typeface="Montserrat SemiBold"/>
                <a:ea typeface="Arial"/>
              </a:rPr>
              <a:t>Селезнева Юлия Викторовна,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  <a:p>
            <a:pPr marL="228600" defTabSz="91440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trike="noStrike" u="none">
                <a:solidFill>
                  <a:schemeClr val="lt1"/>
                </a:solidFill>
                <a:uFillTx/>
                <a:latin typeface="Montserrat SemiBold"/>
                <a:ea typeface="Arial"/>
              </a:rPr>
              <a:t>директор Центра компетенций по работе с сервисом «Типовое решение в сфере образования» ФГИС «Моя школа» и цифровой трансформации в сфере образования Свердловской области</a:t>
            </a:r>
            <a:endParaRPr b="0" lang="ru-RU" sz="20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/>
          <p:nvPr/>
        </p:nvSpPr>
        <p:spPr>
          <a:xfrm>
            <a:off x="1375920" y="118440"/>
            <a:ext cx="10517400" cy="107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9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7" name="TextBox 6"/>
          <p:cNvSpPr/>
          <p:nvPr/>
        </p:nvSpPr>
        <p:spPr>
          <a:xfrm>
            <a:off x="1620000" y="180000"/>
            <a:ext cx="917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ТОР ФГИС «Моя школа» новые возможности для образования. План обучения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 useBgFill="1">
        <p:nvSpPr>
          <p:cNvPr id="8" name="Прямоугольник 1"/>
          <p:cNvSpPr/>
          <p:nvPr/>
        </p:nvSpPr>
        <p:spPr>
          <a:xfrm>
            <a:off x="407520" y="1464120"/>
            <a:ext cx="11303280" cy="5013720"/>
          </a:xfrm>
          <a:prstGeom prst="rect">
            <a:avLst/>
          </a:prstGeom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15000"/>
              </a:lnSpc>
              <a:spcBef>
                <a:spcPts val="1199"/>
              </a:spcBef>
              <a:spcAft>
                <a:spcPts val="1199"/>
              </a:spcAft>
            </a:pPr>
            <a:r>
              <a:rPr b="1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Структура сопровождения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spcBef>
                <a:spcPts val="1400"/>
              </a:spcBef>
              <a:buClr>
                <a:srgbClr val="482cbc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Минпросвещения</a:t>
            </a:r>
            <a:r>
              <a:rPr b="0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 — функциональный заказчик.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482cbc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Минцифры</a:t>
            </a:r>
            <a:r>
              <a:rPr b="0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 — оператор системы.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482cbc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Региональные центры компетенций</a:t>
            </a:r>
            <a:r>
              <a:rPr b="0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 — локальные проводники.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482cbc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Проектный офис ТОР</a:t>
            </a:r>
            <a:r>
              <a:rPr b="0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 — разработка, обучение, методология.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buClr>
                <a:srgbClr val="482cbc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Служба поддержки</a:t>
            </a:r>
            <a:r>
              <a:rPr b="0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 — техническая и консультационная помощь.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spcAft>
                <a:spcPts val="1400"/>
              </a:spcAft>
              <a:buClr>
                <a:srgbClr val="482cbc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Веб-портал</a:t>
            </a:r>
            <a:r>
              <a:rPr b="0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 (база знаний LMS)— круглосуточный доступ к базе знаний и обучающим курсам</a:t>
            </a:r>
            <a:r>
              <a:rPr b="0" lang="ru-RU" sz="2800" strike="noStrike" u="none">
                <a:solidFill>
                  <a:srgbClr val="0f1115"/>
                </a:solidFill>
                <a:uFillTx/>
                <a:latin typeface="Times New Roman"/>
                <a:ea typeface="Calibri"/>
              </a:rPr>
              <a:t>.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43080" defTabSz="914400">
              <a:lnSpc>
                <a:spcPct val="115000"/>
              </a:lnSpc>
              <a:spcAft>
                <a:spcPts val="1400"/>
              </a:spcAft>
              <a:buClr>
                <a:srgbClr val="482cbc"/>
              </a:buClr>
              <a:buFont typeface="Symbol"/>
              <a:buChar char=""/>
              <a:tabLst>
                <a:tab algn="l" pos="457200"/>
              </a:tabLst>
            </a:pPr>
            <a:r>
              <a:rPr b="1" lang="ru-RU" sz="2800" strike="noStrike" u="none">
                <a:solidFill>
                  <a:schemeClr val="accent3">
                    <a:lumMod val="75000"/>
                  </a:schemeClr>
                </a:solidFill>
                <a:uFillTx/>
                <a:latin typeface="Times New Roman"/>
                <a:ea typeface="Calibri"/>
              </a:rPr>
              <a:t>Чат бот и Канал в Мах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2"/>
          <p:cNvSpPr/>
          <p:nvPr/>
        </p:nvSpPr>
        <p:spPr>
          <a:xfrm>
            <a:off x="1375920" y="118440"/>
            <a:ext cx="10517400" cy="107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10" name="TextBox 8"/>
          <p:cNvSpPr/>
          <p:nvPr/>
        </p:nvSpPr>
        <p:spPr>
          <a:xfrm>
            <a:off x="1620000" y="180000"/>
            <a:ext cx="917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ТОР ФГИС «Моя школа» новые возможности для образования. План обучения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" name="Скругленный прямоугольник 1"/>
          <p:cNvSpPr/>
          <p:nvPr/>
        </p:nvSpPr>
        <p:spPr>
          <a:xfrm>
            <a:off x="4367880" y="1966680"/>
            <a:ext cx="323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Ответственные в муниципалитетах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4367880" y="3600000"/>
            <a:ext cx="323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Ответственные в ОО и СПО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13" name="Скругленный прямоугольник 5"/>
          <p:cNvSpPr/>
          <p:nvPr/>
        </p:nvSpPr>
        <p:spPr>
          <a:xfrm>
            <a:off x="4367880" y="5206680"/>
            <a:ext cx="323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Педагоги в школах и СПО</a:t>
            </a:r>
            <a:endParaRPr b="0" lang="ru-RU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cxnSp>
        <p:nvCxnSpPr>
          <p:cNvPr id="14" name="Прямая со стрелкой 3"/>
          <p:cNvCxnSpPr>
            <a:stCxn id="11" idx="2"/>
            <a:endCxn id="12" idx="0"/>
          </p:cNvCxnSpPr>
          <p:nvPr/>
        </p:nvCxnSpPr>
        <p:spPr>
          <a:xfrm>
            <a:off x="5987160" y="2879280"/>
            <a:ext cx="360" cy="721080"/>
          </a:xfrm>
          <a:prstGeom prst="straightConnector1">
            <a:avLst/>
          </a:prstGeom>
          <a:ln w="0">
            <a:noFill/>
          </a:ln>
        </p:spPr>
      </p:cxnSp>
      <p:cxnSp>
        <p:nvCxnSpPr>
          <p:cNvPr id="15" name="Прямая со стрелкой 10"/>
          <p:cNvCxnSpPr>
            <a:stCxn id="11" idx="2"/>
          </p:cNvCxnSpPr>
          <p:nvPr/>
        </p:nvCxnSpPr>
        <p:spPr>
          <a:xfrm>
            <a:off x="5987160" y="2879280"/>
            <a:ext cx="916920" cy="723960"/>
          </a:xfrm>
          <a:prstGeom prst="straightConnector1">
            <a:avLst/>
          </a:prstGeom>
          <a:ln w="0">
            <a:noFill/>
          </a:ln>
        </p:spPr>
      </p:cxnSp>
      <p:sp>
        <p:nvSpPr>
          <p:cNvPr id="16" name="Стрелка вниз 11"/>
          <p:cNvSpPr/>
          <p:nvPr/>
        </p:nvSpPr>
        <p:spPr>
          <a:xfrm>
            <a:off x="5807880" y="2880000"/>
            <a:ext cx="400320" cy="71928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22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chemeClr val="lt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17" name="Стрелка вниз 12"/>
          <p:cNvSpPr/>
          <p:nvPr/>
        </p:nvSpPr>
        <p:spPr>
          <a:xfrm>
            <a:off x="5807880" y="4500000"/>
            <a:ext cx="400320" cy="72432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227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chemeClr val="lt1"/>
              </a:solidFill>
              <a:uFillTx/>
              <a:latin typeface="Montserrat"/>
              <a:ea typeface="Arial"/>
            </a:endParaRPr>
          </a:p>
        </p:txBody>
      </p:sp>
      <p:sp>
        <p:nvSpPr>
          <p:cNvPr id="18" name=""/>
          <p:cNvSpPr/>
          <p:nvPr/>
        </p:nvSpPr>
        <p:spPr>
          <a:xfrm>
            <a:off x="4140000" y="1273680"/>
            <a:ext cx="3785040" cy="54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noAutofit/>
          </a:bodyPr>
          <a:p>
            <a:pPr>
              <a:lnSpc>
                <a:spcPct val="100000"/>
              </a:lnSpc>
            </a:pPr>
            <a:r>
              <a:rPr b="1" lang="ru-RU" sz="3200" strike="noStrike" u="none">
                <a:solidFill>
                  <a:srgbClr val="6b5e9b"/>
                </a:solidFill>
                <a:uFillTx/>
                <a:latin typeface="Arial"/>
                <a:ea typeface="Arial"/>
              </a:rPr>
              <a:t>Модель обучения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3"/>
          <p:cNvSpPr/>
          <p:nvPr/>
        </p:nvSpPr>
        <p:spPr>
          <a:xfrm>
            <a:off x="1375920" y="118440"/>
            <a:ext cx="10517400" cy="107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20" name="TextBox 10"/>
          <p:cNvSpPr/>
          <p:nvPr/>
        </p:nvSpPr>
        <p:spPr>
          <a:xfrm>
            <a:off x="1620000" y="180000"/>
            <a:ext cx="917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ТОР ФГИС «Моя школа» новые возможности для образования. План обучения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1" name="Скругленный прямоугольник 1"/>
          <p:cNvSpPr/>
          <p:nvPr/>
        </p:nvSpPr>
        <p:spPr>
          <a:xfrm>
            <a:off x="4140000" y="2133000"/>
            <a:ext cx="359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Ответственные за ТОР «МОЯ школа»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в муниципалитетах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Скругленный прямоугольник 11"/>
          <p:cNvSpPr/>
          <p:nvPr/>
        </p:nvSpPr>
        <p:spPr>
          <a:xfrm>
            <a:off x="1260000" y="3585960"/>
            <a:ext cx="359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ВКС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21.07.2026 в 16.00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СПО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" name="Скругленный прямоугольник 12"/>
          <p:cNvSpPr/>
          <p:nvPr/>
        </p:nvSpPr>
        <p:spPr>
          <a:xfrm>
            <a:off x="6840000" y="3585960"/>
            <a:ext cx="359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ВКС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23.07.2026 в 12.00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ОО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" name="Скругленный прямоугольник 13"/>
          <p:cNvSpPr/>
          <p:nvPr/>
        </p:nvSpPr>
        <p:spPr>
          <a:xfrm>
            <a:off x="4140000" y="5040000"/>
            <a:ext cx="359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30.07.2026-05.08.2026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Практика. Онлайн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cxnSp>
        <p:nvCxnSpPr>
          <p:cNvPr id="25" name=""/>
          <p:cNvCxnSpPr>
            <a:stCxn id="21" idx="-1"/>
            <a:endCxn id="23" idx="0"/>
          </p:cNvCxnSpPr>
          <p:nvPr/>
        </p:nvCxnSpPr>
        <p:spPr>
          <a:xfrm>
            <a:off x="7738560" y="2589120"/>
            <a:ext cx="901080" cy="997200"/>
          </a:xfrm>
          <a:prstGeom prst="straightConnector1">
            <a:avLst/>
          </a:prstGeom>
          <a:ln w="0">
            <a:solidFill>
              <a:srgbClr val="6b5e9b"/>
            </a:solidFill>
            <a:tailEnd len="med" type="triangle" w="med"/>
          </a:ln>
        </p:spPr>
      </p:cxnSp>
      <p:cxnSp>
        <p:nvCxnSpPr>
          <p:cNvPr id="26" name=""/>
          <p:cNvCxnSpPr>
            <a:stCxn id="21" idx="1"/>
            <a:endCxn id="22" idx="-1"/>
          </p:cNvCxnSpPr>
          <p:nvPr/>
        </p:nvCxnSpPr>
        <p:spPr>
          <a:xfrm flipH="1">
            <a:off x="3059280" y="2589120"/>
            <a:ext cx="1081080" cy="997200"/>
          </a:xfrm>
          <a:prstGeom prst="straightConnector1">
            <a:avLst/>
          </a:prstGeom>
          <a:ln w="0">
            <a:solidFill>
              <a:srgbClr val="6b5e9b"/>
            </a:solidFill>
            <a:tailEnd len="med" type="triangle" w="med"/>
          </a:ln>
        </p:spPr>
      </p:cxnSp>
      <p:cxnSp>
        <p:nvCxnSpPr>
          <p:cNvPr id="27" name=""/>
          <p:cNvCxnSpPr>
            <a:stCxn id="21" idx="-1"/>
            <a:endCxn id="24" idx="0"/>
          </p:cNvCxnSpPr>
          <p:nvPr/>
        </p:nvCxnSpPr>
        <p:spPr>
          <a:xfrm>
            <a:off x="5939280" y="3045600"/>
            <a:ext cx="360" cy="1994760"/>
          </a:xfrm>
          <a:prstGeom prst="straightConnector1">
            <a:avLst/>
          </a:prstGeom>
          <a:ln w="0">
            <a:solidFill>
              <a:srgbClr val="6b5e9b"/>
            </a:solidFill>
            <a:tailEnd len="med" type="triangle" w="med"/>
          </a:ln>
        </p:spPr>
      </p:cxnSp>
      <p:sp>
        <p:nvSpPr>
          <p:cNvPr id="28" name="Скругленный прямоугольник 2"/>
          <p:cNvSpPr/>
          <p:nvPr/>
        </p:nvSpPr>
        <p:spPr>
          <a:xfrm>
            <a:off x="4140000" y="2133000"/>
            <a:ext cx="359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Ответственные за ТОР «МОЯ школа»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в муниципалитетах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Скругленный прямоугольник 3"/>
          <p:cNvSpPr/>
          <p:nvPr/>
        </p:nvSpPr>
        <p:spPr>
          <a:xfrm>
            <a:off x="4140000" y="2133000"/>
            <a:ext cx="359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Ответственные за ТОР «МОЯ школа»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в муниципалитетах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" name=""/>
          <p:cNvSpPr/>
          <p:nvPr/>
        </p:nvSpPr>
        <p:spPr>
          <a:xfrm>
            <a:off x="9237600" y="5580000"/>
            <a:ext cx="2641680" cy="857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Заголовок 5"/>
          <p:cNvSpPr/>
          <p:nvPr/>
        </p:nvSpPr>
        <p:spPr>
          <a:xfrm>
            <a:off x="1375920" y="118440"/>
            <a:ext cx="10517400" cy="107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32" name="TextBox 2"/>
          <p:cNvSpPr/>
          <p:nvPr/>
        </p:nvSpPr>
        <p:spPr>
          <a:xfrm>
            <a:off x="1620000" y="180000"/>
            <a:ext cx="917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ТОР ФГИС «Моя школа» новые возможности для образования. План обучения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" name="Скругленный прямоугольник 6"/>
          <p:cNvSpPr/>
          <p:nvPr/>
        </p:nvSpPr>
        <p:spPr>
          <a:xfrm>
            <a:off x="3960000" y="1620000"/>
            <a:ext cx="3598560" cy="128556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Ответственные за ТОР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«Моя школа» в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ОО и СПО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4" name="Скругленный прямоугольник 7"/>
          <p:cNvSpPr/>
          <p:nvPr/>
        </p:nvSpPr>
        <p:spPr>
          <a:xfrm>
            <a:off x="1080000" y="3240000"/>
            <a:ext cx="359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Очно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07.08.2026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Установочное совещание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5" name="Скругленный прямоугольник 8"/>
          <p:cNvSpPr/>
          <p:nvPr/>
        </p:nvSpPr>
        <p:spPr>
          <a:xfrm>
            <a:off x="7200000" y="3225960"/>
            <a:ext cx="3598560" cy="912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Онлайн 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08.08.2026-19.08.2026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chemeClr val="lt1"/>
                </a:solidFill>
                <a:uFillTx/>
                <a:latin typeface="Montserrat"/>
                <a:ea typeface="Arial"/>
              </a:rPr>
              <a:t>Вебинары и тестирование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" name="Скругленный прямоугольник 9"/>
          <p:cNvSpPr/>
          <p:nvPr/>
        </p:nvSpPr>
        <p:spPr>
          <a:xfrm>
            <a:off x="1620000" y="4860000"/>
            <a:ext cx="8638560" cy="107856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Ответственные в ОО и СПО 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с 20.08.2026 до 28.08.2026 обучают всех учителей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Montserrat"/>
                <a:ea typeface="Arial"/>
              </a:rPr>
              <a:t>Очно и онлайн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cxnSp>
        <p:nvCxnSpPr>
          <p:cNvPr id="37" name=""/>
          <p:cNvCxnSpPr>
            <a:stCxn id="33" idx="1"/>
            <a:endCxn id="34" idx="-1"/>
          </p:cNvCxnSpPr>
          <p:nvPr/>
        </p:nvCxnSpPr>
        <p:spPr>
          <a:xfrm flipH="1">
            <a:off x="2879280" y="2262600"/>
            <a:ext cx="1081080" cy="977760"/>
          </a:xfrm>
          <a:prstGeom prst="straightConnector1">
            <a:avLst/>
          </a:prstGeom>
          <a:ln w="0">
            <a:solidFill>
              <a:srgbClr val="6b5e9b"/>
            </a:solidFill>
            <a:tailEnd len="med" type="triangle" w="med"/>
          </a:ln>
        </p:spPr>
      </p:cxnSp>
      <p:cxnSp>
        <p:nvCxnSpPr>
          <p:cNvPr id="38" name=""/>
          <p:cNvCxnSpPr>
            <a:stCxn id="33" idx="3"/>
            <a:endCxn id="35" idx="0"/>
          </p:cNvCxnSpPr>
          <p:nvPr/>
        </p:nvCxnSpPr>
        <p:spPr>
          <a:xfrm>
            <a:off x="7558560" y="2262600"/>
            <a:ext cx="1441080" cy="963720"/>
          </a:xfrm>
          <a:prstGeom prst="straightConnector1">
            <a:avLst/>
          </a:prstGeom>
          <a:ln w="0">
            <a:solidFill>
              <a:srgbClr val="6b5e9b"/>
            </a:solidFill>
            <a:tailEnd len="med" type="triangle" w="med"/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Заголовок 4"/>
          <p:cNvSpPr/>
          <p:nvPr/>
        </p:nvSpPr>
        <p:spPr>
          <a:xfrm>
            <a:off x="1375920" y="118440"/>
            <a:ext cx="10517400" cy="107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  <a:ea typeface="Arial"/>
            </a:endParaRPr>
          </a:p>
        </p:txBody>
      </p:sp>
      <p:sp>
        <p:nvSpPr>
          <p:cNvPr id="40" name="TextBox 3"/>
          <p:cNvSpPr/>
          <p:nvPr/>
        </p:nvSpPr>
        <p:spPr>
          <a:xfrm>
            <a:off x="1620000" y="180000"/>
            <a:ext cx="917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2400" strike="noStrike" u="none">
                <a:solidFill>
                  <a:schemeClr val="lt1"/>
                </a:solidFill>
                <a:uFillTx/>
                <a:latin typeface="Geologica"/>
                <a:ea typeface="Arial"/>
              </a:rPr>
              <a:t>ТОР ФГИС «Моя школа» новые возможности для образования. План обучения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1" name="" descr=""/>
          <p:cNvPicPr/>
          <p:nvPr/>
        </p:nvPicPr>
        <p:blipFill>
          <a:blip r:embed="rId1"/>
          <a:stretch/>
        </p:blipFill>
        <p:spPr>
          <a:xfrm>
            <a:off x="3955320" y="1453320"/>
            <a:ext cx="5403240" cy="54032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"/>
          <p:cNvSpPr/>
          <p:nvPr/>
        </p:nvSpPr>
        <p:spPr>
          <a:xfrm>
            <a:off x="1800000" y="2340000"/>
            <a:ext cx="8563680" cy="1017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noAutofit/>
          </a:bodyPr>
          <a:p>
            <a:pPr algn="ctr">
              <a:lnSpc>
                <a:spcPct val="100000"/>
              </a:lnSpc>
            </a:pPr>
            <a:r>
              <a:rPr b="1" lang="ru-RU" sz="6600" strike="noStrike" u="none">
                <a:solidFill>
                  <a:srgbClr val="6b5e9b"/>
                </a:solidFill>
                <a:uFillTx/>
                <a:latin typeface="Times New Roman"/>
                <a:ea typeface="Arial"/>
              </a:rPr>
              <a:t>Спасибо за внимание!</a:t>
            </a:r>
            <a:endParaRPr b="0" lang="ru-RU" sz="6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cxnSp>
        <p:nvCxnSpPr>
          <p:cNvPr id="43" name=""/>
          <p:cNvCxnSpPr>
            <a:stCxn id="42" idx="-1"/>
            <a:endCxn id="42" idx="-1"/>
          </p:cNvCxnSpPr>
          <p:nvPr/>
        </p:nvCxnSpPr>
        <p:spPr>
          <a:xfrm>
            <a:off x="6081840" y="2340000"/>
            <a:ext cx="360" cy="360"/>
          </a:xfrm>
          <a:prstGeom prst="straightConnector1">
            <a:avLst/>
          </a:prstGeom>
          <a:ln w="0">
            <a:solidFill>
              <a:srgbClr val="6b5e9b"/>
            </a:solidFill>
            <a:tailEnd len="med" type="triangle" w="med"/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Специальное оформление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Специальное оформление">
  <a:themeElements>
    <a:clrScheme name="Фиолетовый II">
      <a:dk1>
        <a:srgbClr val="000000"/>
      </a:dk1>
      <a:lt1>
        <a:srgbClr val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Другая 1">
      <a:majorFont>
        <a:latin typeface="Montserrat ExtraBold" pitchFamily="0" charset="1"/>
        <a:ea typeface="Arial" pitchFamily="0" charset="1"/>
        <a:cs typeface="Arial" pitchFamily="0" charset="1"/>
      </a:majorFont>
      <a:minorFont>
        <a:latin typeface="Montserrat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Application>LibreOffice/24.8.5.2$Linux_X86_64 LibreOffice_project/480$Build-2</Application>
  <AppVersion>15.0000</AppVersion>
  <Words>115</Words>
  <Paragraphs>19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2024-12-24T09:15:23Z</dcterms:created>
  <dc:creator>Наиля Хамидулова</dc:creator>
  <dc:description/>
  <dc:language>ru-RU</dc:language>
  <cp:lastModifiedBy/>
  <cp:lastPrinted>2026-07-16T17:02:49Z</cp:lastPrinted>
  <dcterms:modified xsi:type="dcterms:W3CDTF">2026-07-22T14:44:24Z</dcterms:modified>
  <cp:revision>208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11</vt:i4>
  </property>
  <property fmtid="{D5CDD505-2E9C-101B-9397-08002B2CF9AE}" pid="3" name="PresentationFormat">
    <vt:lpwstr>Произвольный</vt:lpwstr>
  </property>
  <property fmtid="{D5CDD505-2E9C-101B-9397-08002B2CF9AE}" pid="4" name="Slides">
    <vt:i4>5</vt:i4>
  </property>
</Properties>
</file>