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jpeg" ContentType="image/jpeg"/>
  <Override PartName="/ppt/media/image6.png" ContentType="image/png"/>
  <Override PartName="/ppt/media/image10.png" ContentType="image/png"/>
  <Override PartName="/ppt/media/image2.jpeg" ContentType="image/jpeg"/>
  <Override PartName="/ppt/media/image4.png" ContentType="image/png"/>
  <Override PartName="/ppt/media/image3.png" ContentType="image/png"/>
  <Override PartName="/ppt/media/image5.png" ContentType="image/png"/>
  <Override PartName="/ppt/media/image7.png" ContentType="image/png"/>
  <Override PartName="/ppt/media/image11.png" ContentType="image/png"/>
  <Override PartName="/ppt/media/image8.png" ContentType="image/png"/>
  <Override PartName="/ppt/media/image12.png" ContentType="image/png"/>
  <Override PartName="/ppt/media/image9.png" ContentType="image/png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uFillTx/>
                <a:latin typeface="Montserrat"/>
              </a:rPr>
              <a:t>Для правки структуры щёлкните мышью</a:t>
            </a:r>
            <a:endParaRPr b="0" lang="ru-RU" sz="2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Второй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Третий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Четвёртый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uFillTx/>
                <a:latin typeface="Montserrat"/>
              </a:rPr>
              <a:t>Для правки структуры щёлкните мышью</a:t>
            </a:r>
            <a:endParaRPr b="0" lang="ru-RU" sz="2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Второй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Третий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Четвёртый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trike="noStrike" u="none">
                <a:solidFill>
                  <a:schemeClr val="dk1"/>
                </a:solidFill>
                <a:uFillTx/>
                <a:latin typeface="Montserrat"/>
              </a:rPr>
              <a:t>Для правки структуры щёлкните мышью</a:t>
            </a:r>
            <a:endParaRPr b="0" lang="ru-RU" sz="2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Второй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Третий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</a:rPr>
              <a:t>Четвёртый уровень структуры</a:t>
            </a:r>
            <a:endParaRPr b="0" lang="ru-RU" sz="18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/>
          </p:nvPr>
        </p:nvSpPr>
        <p:spPr>
          <a:xfrm>
            <a:off x="412920" y="5203080"/>
            <a:ext cx="6408000" cy="1197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DejaVu Sans Condensed"/>
                <a:ea typeface="DejaVu Sans Condensed"/>
              </a:rPr>
              <a:t>Алёна Александровна Каева 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DejaVu Sans Condensed"/>
                <a:ea typeface="DejaVu Sans Condensed"/>
              </a:rPr>
              <a:t>ОМС Управление образованием ПМО СО,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DejaVu Sans Condensed"/>
                <a:ea typeface="DejaVu Sans Condensed"/>
              </a:rPr>
              <a:t>муниципальный координатор</a:t>
            </a:r>
            <a:endParaRPr b="0" lang="ru-RU" sz="20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7" name="PlaceHolder 1"/>
          <p:cNvSpPr/>
          <p:nvPr/>
        </p:nvSpPr>
        <p:spPr>
          <a:xfrm>
            <a:off x="124920" y="2019240"/>
            <a:ext cx="8686440" cy="20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Структура </a:t>
            </a:r>
            <a:br>
              <a:rPr sz="4800"/>
            </a:b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</a:t>
            </a: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“</a:t>
            </a: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Моя школа”</a:t>
            </a: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/>
          <p:nvPr/>
        </p:nvSpPr>
        <p:spPr>
          <a:xfrm>
            <a:off x="1375920" y="333360"/>
            <a:ext cx="10668240" cy="418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Архитектура ТОР «Моя школа»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" name="TextBox 12"/>
          <p:cNvSpPr/>
          <p:nvPr/>
        </p:nvSpPr>
        <p:spPr>
          <a:xfrm>
            <a:off x="235080" y="1943280"/>
            <a:ext cx="46166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0" name="TextBox 21"/>
          <p:cNvSpPr/>
          <p:nvPr/>
        </p:nvSpPr>
        <p:spPr>
          <a:xfrm>
            <a:off x="248760" y="4862160"/>
            <a:ext cx="45244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11" name="Текстовое поле 1067606538"/>
          <p:cNvSpPr/>
          <p:nvPr/>
        </p:nvSpPr>
        <p:spPr>
          <a:xfrm>
            <a:off x="7811640" y="5715000"/>
            <a:ext cx="183240" cy="36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horzOverflow="overflow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pic>
        <p:nvPicPr>
          <p:cNvPr id="12" name="Изображение 789214698" descr=""/>
          <p:cNvPicPr/>
          <p:nvPr/>
        </p:nvPicPr>
        <p:blipFill>
          <a:blip r:embed="rId1"/>
          <a:srcRect l="0" t="7259" r="0" b="0"/>
          <a:stretch/>
        </p:blipFill>
        <p:spPr>
          <a:xfrm>
            <a:off x="304200" y="1600200"/>
            <a:ext cx="11201400" cy="51642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/>
          <p:nvPr/>
        </p:nvSpPr>
        <p:spPr>
          <a:xfrm>
            <a:off x="1375920" y="333360"/>
            <a:ext cx="10698120" cy="418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Единые реестры ТОР «Моя школа»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" name="TextBox 12"/>
          <p:cNvSpPr/>
          <p:nvPr/>
        </p:nvSpPr>
        <p:spPr>
          <a:xfrm>
            <a:off x="235080" y="1943280"/>
            <a:ext cx="46166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5" name="TextBox 21"/>
          <p:cNvSpPr/>
          <p:nvPr/>
        </p:nvSpPr>
        <p:spPr>
          <a:xfrm>
            <a:off x="248760" y="4862160"/>
            <a:ext cx="45244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16" name="Текстовое поле 135753797"/>
          <p:cNvSpPr/>
          <p:nvPr/>
        </p:nvSpPr>
        <p:spPr>
          <a:xfrm>
            <a:off x="7811640" y="5715000"/>
            <a:ext cx="183240" cy="36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horzOverflow="overflow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pic>
        <p:nvPicPr>
          <p:cNvPr id="17" name="Изображение 1236664490" descr=""/>
          <p:cNvPicPr/>
          <p:nvPr/>
        </p:nvPicPr>
        <p:blipFill>
          <a:blip r:embed="rId1"/>
          <a:stretch/>
        </p:blipFill>
        <p:spPr>
          <a:xfrm>
            <a:off x="235080" y="1376280"/>
            <a:ext cx="11538360" cy="53013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/>
          <p:nvPr/>
        </p:nvSpPr>
        <p:spPr>
          <a:xfrm>
            <a:off x="1375920" y="333360"/>
            <a:ext cx="10722960" cy="418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Управление образованием ТОР «Моя школа»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" name="TextBox 12"/>
          <p:cNvSpPr/>
          <p:nvPr/>
        </p:nvSpPr>
        <p:spPr>
          <a:xfrm>
            <a:off x="235080" y="1943280"/>
            <a:ext cx="46166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20" name="TextBox 21"/>
          <p:cNvSpPr/>
          <p:nvPr/>
        </p:nvSpPr>
        <p:spPr>
          <a:xfrm>
            <a:off x="248760" y="4862160"/>
            <a:ext cx="45244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21" name="Текстовое поле 1598075168"/>
          <p:cNvSpPr/>
          <p:nvPr/>
        </p:nvSpPr>
        <p:spPr>
          <a:xfrm>
            <a:off x="7811640" y="5715000"/>
            <a:ext cx="183240" cy="36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horzOverflow="overflow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pic>
        <p:nvPicPr>
          <p:cNvPr id="22" name="Изображение 2034106181" descr=""/>
          <p:cNvPicPr/>
          <p:nvPr/>
        </p:nvPicPr>
        <p:blipFill>
          <a:blip r:embed="rId1"/>
          <a:stretch/>
        </p:blipFill>
        <p:spPr>
          <a:xfrm>
            <a:off x="963000" y="1576080"/>
            <a:ext cx="10923840" cy="5195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1"/>
          <p:cNvSpPr/>
          <p:nvPr/>
        </p:nvSpPr>
        <p:spPr>
          <a:xfrm>
            <a:off x="1375920" y="118440"/>
            <a:ext cx="10624680" cy="74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Ролевая модель внутренних потребителей: 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Органы управления в сфере образования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" name="TextBox 12"/>
          <p:cNvSpPr/>
          <p:nvPr/>
        </p:nvSpPr>
        <p:spPr>
          <a:xfrm>
            <a:off x="235080" y="1943280"/>
            <a:ext cx="461628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ТОР «Моя школа» учитывает возможность </a:t>
            </a:r>
            <a:r>
              <a:rPr b="1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принадлежности</a:t>
            </a:r>
            <a:r>
              <a:rPr b="0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 пользователя 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к нескольким ролям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" name="TextBox 21"/>
          <p:cNvSpPr/>
          <p:nvPr/>
        </p:nvSpPr>
        <p:spPr>
          <a:xfrm>
            <a:off x="248760" y="4862160"/>
            <a:ext cx="45244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cxnSp>
        <p:nvCxnSpPr>
          <p:cNvPr id="26" name="Прямая соединительная линия 22"/>
          <p:cNvCxnSpPr/>
          <p:nvPr/>
        </p:nvCxnSpPr>
        <p:spPr>
          <a:xfrm>
            <a:off x="407160" y="4357080"/>
            <a:ext cx="4337640" cy="720"/>
          </a:xfrm>
          <a:prstGeom prst="straightConnector1">
            <a:avLst/>
          </a:prstGeom>
          <a:ln w="28575">
            <a:solidFill>
              <a:srgbClr val="000000"/>
            </a:solidFill>
            <a:round/>
          </a:ln>
        </p:spPr>
      </p:cxnSp>
      <p:pic>
        <p:nvPicPr>
          <p:cNvPr id="27" name="Изображение 85288455" descr=""/>
          <p:cNvPicPr/>
          <p:nvPr/>
        </p:nvPicPr>
        <p:blipFill>
          <a:blip r:embed="rId1"/>
          <a:stretch/>
        </p:blipFill>
        <p:spPr>
          <a:xfrm>
            <a:off x="4801680" y="2124000"/>
            <a:ext cx="7152840" cy="2042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8" name="Текстовое поле 1418742602"/>
          <p:cNvSpPr/>
          <p:nvPr/>
        </p:nvSpPr>
        <p:spPr>
          <a:xfrm>
            <a:off x="7811640" y="5715000"/>
            <a:ext cx="183240" cy="365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horzOverflow="overflow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1"/>
          <p:cNvSpPr/>
          <p:nvPr/>
        </p:nvSpPr>
        <p:spPr>
          <a:xfrm>
            <a:off x="1375920" y="118440"/>
            <a:ext cx="10622520" cy="1076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Ролевая модель внутренних потребителей: 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Образовательные организации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TextBox 12"/>
          <p:cNvSpPr/>
          <p:nvPr/>
        </p:nvSpPr>
        <p:spPr>
          <a:xfrm>
            <a:off x="235080" y="1943280"/>
            <a:ext cx="4566240" cy="2224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Авторизация внутренних потребителей в ТОР «Моя школа»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осуществляется исключительно с использованием </a:t>
            </a:r>
            <a:r>
              <a:rPr b="1" i="1" lang="ru-RU" sz="2000" strike="noStrike" u="none">
                <a:solidFill>
                  <a:srgbClr val="000000"/>
                </a:solidFill>
                <a:uFillTx/>
                <a:latin typeface="DejaVu Sans"/>
                <a:ea typeface="DejaVu Sans"/>
              </a:rPr>
              <a:t>подтвержденной учетной записи ЕСИА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TextBox 21"/>
          <p:cNvSpPr/>
          <p:nvPr/>
        </p:nvSpPr>
        <p:spPr>
          <a:xfrm>
            <a:off x="248760" y="4862160"/>
            <a:ext cx="45244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cxnSp>
        <p:nvCxnSpPr>
          <p:cNvPr id="32" name="Прямая соединительная линия 22"/>
          <p:cNvCxnSpPr/>
          <p:nvPr/>
        </p:nvCxnSpPr>
        <p:spPr>
          <a:xfrm>
            <a:off x="407160" y="4357080"/>
            <a:ext cx="4337640" cy="720"/>
          </a:xfrm>
          <a:prstGeom prst="straightConnector1">
            <a:avLst/>
          </a:prstGeom>
          <a:ln w="28575">
            <a:solidFill>
              <a:srgbClr val="000000"/>
            </a:solidFill>
            <a:round/>
          </a:ln>
        </p:spPr>
      </p:cxnSp>
      <p:pic>
        <p:nvPicPr>
          <p:cNvPr id="33" name="Изображение 1062373356" descr=""/>
          <p:cNvPicPr/>
          <p:nvPr/>
        </p:nvPicPr>
        <p:blipFill>
          <a:blip r:embed="rId1"/>
          <a:stretch/>
        </p:blipFill>
        <p:spPr>
          <a:xfrm>
            <a:off x="4800960" y="1562040"/>
            <a:ext cx="7008840" cy="50382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Заголовок 1"/>
          <p:cNvSpPr/>
          <p:nvPr/>
        </p:nvSpPr>
        <p:spPr>
          <a:xfrm>
            <a:off x="1367280" y="285480"/>
            <a:ext cx="10580400" cy="418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Важные шаги для работы: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35" name="Группа 7"/>
          <p:cNvGrpSpPr/>
          <p:nvPr/>
        </p:nvGrpSpPr>
        <p:grpSpPr>
          <a:xfrm>
            <a:off x="580320" y="2186640"/>
            <a:ext cx="451080" cy="386640"/>
            <a:chOff x="580320" y="2186640"/>
            <a:chExt cx="451080" cy="386640"/>
          </a:xfrm>
        </p:grpSpPr>
        <p:sp>
          <p:nvSpPr>
            <p:cNvPr id="36" name="Шеврон 4"/>
            <p:cNvSpPr/>
            <p:nvPr/>
          </p:nvSpPr>
          <p:spPr>
            <a:xfrm>
              <a:off x="705240" y="218664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  <p:sp>
          <p:nvSpPr>
            <p:cNvPr id="37" name="Шеврон 15"/>
            <p:cNvSpPr/>
            <p:nvPr/>
          </p:nvSpPr>
          <p:spPr>
            <a:xfrm>
              <a:off x="580320" y="218664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</p:grpSp>
      <p:sp>
        <p:nvSpPr>
          <p:cNvPr id="38" name="TextBox 10"/>
          <p:cNvSpPr/>
          <p:nvPr/>
        </p:nvSpPr>
        <p:spPr>
          <a:xfrm>
            <a:off x="1156680" y="2026440"/>
            <a:ext cx="1069200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Проверить актуальность и корректность списочного состава сотрудников органов управления образованием и образовательных организаций на ЕПГУ в разделе «Организация.Сотрудники»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39" name="Группа 11"/>
          <p:cNvGrpSpPr/>
          <p:nvPr/>
        </p:nvGrpSpPr>
        <p:grpSpPr>
          <a:xfrm>
            <a:off x="580320" y="3147840"/>
            <a:ext cx="451080" cy="386640"/>
            <a:chOff x="580320" y="3147840"/>
            <a:chExt cx="451080" cy="386640"/>
          </a:xfrm>
        </p:grpSpPr>
        <p:sp>
          <p:nvSpPr>
            <p:cNvPr id="40" name="Шеврон 22"/>
            <p:cNvSpPr/>
            <p:nvPr/>
          </p:nvSpPr>
          <p:spPr>
            <a:xfrm>
              <a:off x="705240" y="314784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  <p:sp>
          <p:nvSpPr>
            <p:cNvPr id="41" name="Шеврон 32"/>
            <p:cNvSpPr/>
            <p:nvPr/>
          </p:nvSpPr>
          <p:spPr>
            <a:xfrm>
              <a:off x="580320" y="314784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</p:grpSp>
      <p:grpSp>
        <p:nvGrpSpPr>
          <p:cNvPr id="42" name="Группа 16"/>
          <p:cNvGrpSpPr/>
          <p:nvPr/>
        </p:nvGrpSpPr>
        <p:grpSpPr>
          <a:xfrm>
            <a:off x="580320" y="4137480"/>
            <a:ext cx="451080" cy="386640"/>
            <a:chOff x="580320" y="4137480"/>
            <a:chExt cx="451080" cy="386640"/>
          </a:xfrm>
        </p:grpSpPr>
        <p:sp>
          <p:nvSpPr>
            <p:cNvPr id="43" name="Шеврон 34"/>
            <p:cNvSpPr/>
            <p:nvPr/>
          </p:nvSpPr>
          <p:spPr>
            <a:xfrm>
              <a:off x="705240" y="413748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  <p:sp>
          <p:nvSpPr>
            <p:cNvPr id="44" name="Шеврон 35"/>
            <p:cNvSpPr/>
            <p:nvPr/>
          </p:nvSpPr>
          <p:spPr>
            <a:xfrm>
              <a:off x="580320" y="413748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</p:grpSp>
      <p:grpSp>
        <p:nvGrpSpPr>
          <p:cNvPr id="45" name="Группа 19"/>
          <p:cNvGrpSpPr/>
          <p:nvPr/>
        </p:nvGrpSpPr>
        <p:grpSpPr>
          <a:xfrm>
            <a:off x="580320" y="5032800"/>
            <a:ext cx="451080" cy="386640"/>
            <a:chOff x="580320" y="5032800"/>
            <a:chExt cx="451080" cy="386640"/>
          </a:xfrm>
        </p:grpSpPr>
        <p:sp>
          <p:nvSpPr>
            <p:cNvPr id="46" name="Шеврон 37"/>
            <p:cNvSpPr/>
            <p:nvPr/>
          </p:nvSpPr>
          <p:spPr>
            <a:xfrm>
              <a:off x="705240" y="503280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  <p:sp>
          <p:nvSpPr>
            <p:cNvPr id="47" name="Шеврон 38"/>
            <p:cNvSpPr/>
            <p:nvPr/>
          </p:nvSpPr>
          <p:spPr>
            <a:xfrm>
              <a:off x="580320" y="5032800"/>
              <a:ext cx="326160" cy="386640"/>
            </a:xfrm>
            <a:prstGeom prst="chevron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/>
            <a:fillRef idx="0"/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 defTabSz="914400"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  <a:ea typeface="Arial"/>
              </a:endParaRPr>
            </a:p>
          </p:txBody>
        </p:sp>
      </p:grpSp>
      <p:sp>
        <p:nvSpPr>
          <p:cNvPr id="48" name="TextBox 26"/>
          <p:cNvSpPr/>
          <p:nvPr/>
        </p:nvSpPr>
        <p:spPr>
          <a:xfrm>
            <a:off x="1156680" y="3048840"/>
            <a:ext cx="106880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Актуализировать предметные области сотрудников для использования сервисов ТОР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9" name="TextBox 27"/>
          <p:cNvSpPr/>
          <p:nvPr/>
        </p:nvSpPr>
        <p:spPr>
          <a:xfrm>
            <a:off x="1172880" y="3943440"/>
            <a:ext cx="106592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При получении муниципальным координатором доступа к ТОР ФГИС «Моя школа», установить роли ответственных сотрудников ОО </a:t>
            </a:r>
            <a:r>
              <a:rPr b="1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согласно приказам</a:t>
            </a:r>
            <a:r>
              <a:rPr b="0" lang="ru-RU" sz="18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0" name="TextBox 28"/>
          <p:cNvSpPr/>
          <p:nvPr/>
        </p:nvSpPr>
        <p:spPr>
          <a:xfrm>
            <a:off x="1156680" y="4872600"/>
            <a:ext cx="1073160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Проверить актуальность и корректность контингента обучающихся. На момент выгрузки в ТОР должна быть заполнена информация в части персональных данных и привязки родителей (законных представителей)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1" name="Изображение 333546530" descr=""/>
          <p:cNvPicPr/>
          <p:nvPr/>
        </p:nvPicPr>
        <p:blipFill>
          <a:blip r:embed="rId1"/>
          <a:stretch/>
        </p:blipFill>
        <p:spPr>
          <a:xfrm flipH="1">
            <a:off x="5820840" y="167760"/>
            <a:ext cx="885600" cy="8856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Прямоугольник 3"/>
          <p:cNvSpPr/>
          <p:nvPr/>
        </p:nvSpPr>
        <p:spPr>
          <a:xfrm>
            <a:off x="1404000" y="241560"/>
            <a:ext cx="10274760" cy="693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Ролевая модель внешнего взаимодействия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Прямоугольник 4"/>
          <p:cNvSpPr/>
          <p:nvPr/>
        </p:nvSpPr>
        <p:spPr>
          <a:xfrm>
            <a:off x="429480" y="1590840"/>
            <a:ext cx="11482920" cy="3932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i="1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Внешние потребители системы: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Обучающиеся 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образовательных организаций общего и среднего профессионального 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образования и их родители (законные представители)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; воспитанники детских дошкольных образовательных организаций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Взаимодействие внешних потребителей с ТОР «Моя школа» и получение 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услуг в сфере дошкольного, общего и среднего профессионального образования осуществляется с использованием систем и сервисов, включенных в состав инфраструктуры электронного правительства.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Прямоугольник 3"/>
          <p:cNvSpPr/>
          <p:nvPr/>
        </p:nvSpPr>
        <p:spPr>
          <a:xfrm>
            <a:off x="1404000" y="241560"/>
            <a:ext cx="10274760" cy="693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Geologica"/>
              </a:rPr>
              <a:t>Ролевая модель внешнего взаимодействия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Прямоугольник 4"/>
          <p:cNvSpPr/>
          <p:nvPr/>
        </p:nvSpPr>
        <p:spPr>
          <a:xfrm>
            <a:off x="429480" y="1590840"/>
            <a:ext cx="11479680" cy="435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ТОР «Моя школа» поддерживает взаимодействие с внешними 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информационными системами, ресурсами и сервисами: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‒ 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ЕСИА;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‒ 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ЕПГУ;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‒ 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Универсальная библиотека цифрового образовательного контента;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‒ 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ФГИС ДДО;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‒ </a:t>
            </a:r>
            <a:r>
              <a:rPr b="0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MAX.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28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ТОР «Моя школа» обеспечивает возможность назначения обучающимся контента из УБ ЦОК, а также получение информации о его использовании.</a:t>
            </a:r>
            <a:r>
              <a:rPr b="1" lang="ru-RU" sz="1400" strike="noStrike" u="none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Прямоугольник 1"/>
          <p:cNvSpPr/>
          <p:nvPr/>
        </p:nvSpPr>
        <p:spPr>
          <a:xfrm>
            <a:off x="1482840" y="239400"/>
            <a:ext cx="964332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Структура ТОР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" name="Прямоугольник 7"/>
          <p:cNvSpPr/>
          <p:nvPr/>
        </p:nvSpPr>
        <p:spPr>
          <a:xfrm>
            <a:off x="603000" y="1674360"/>
            <a:ext cx="2429280" cy="100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333333"/>
                </a:solidFill>
                <a:uFillTx/>
                <a:latin typeface="Times New Roman"/>
                <a:ea typeface="Times New Roman"/>
              </a:rPr>
              <a:t>Для администраторов и регионов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8" name="Скругленный прямоугольник 8"/>
          <p:cNvSpPr/>
          <p:nvPr/>
        </p:nvSpPr>
        <p:spPr>
          <a:xfrm>
            <a:off x="433440" y="1552320"/>
            <a:ext cx="11480040" cy="1393560"/>
          </a:xfrm>
          <a:prstGeom prst="roundRect">
            <a:avLst>
              <a:gd name="adj" fmla="val 5691"/>
            </a:avLst>
          </a:prstGeom>
          <a:noFill/>
          <a:ln w="38100">
            <a:solidFill>
              <a:srgbClr val="8a5d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59" name="Прямоугольник 9"/>
          <p:cNvSpPr/>
          <p:nvPr/>
        </p:nvSpPr>
        <p:spPr>
          <a:xfrm>
            <a:off x="596880" y="3552120"/>
            <a:ext cx="243216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Для учителей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0" name="Скругленный прямоугольник 10"/>
          <p:cNvSpPr/>
          <p:nvPr/>
        </p:nvSpPr>
        <p:spPr>
          <a:xfrm>
            <a:off x="433440" y="3309480"/>
            <a:ext cx="11480040" cy="1433160"/>
          </a:xfrm>
          <a:prstGeom prst="roundRect">
            <a:avLst>
              <a:gd name="adj" fmla="val 5691"/>
            </a:avLst>
          </a:prstGeom>
          <a:noFill/>
          <a:ln w="38100">
            <a:solidFill>
              <a:srgbClr val="5f4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61" name="Прямоугольник 11"/>
          <p:cNvSpPr/>
          <p:nvPr/>
        </p:nvSpPr>
        <p:spPr>
          <a:xfrm>
            <a:off x="606600" y="5208480"/>
            <a:ext cx="245268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Для обучающихся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2" name="Скругленный прямоугольник 12"/>
          <p:cNvSpPr/>
          <p:nvPr/>
        </p:nvSpPr>
        <p:spPr>
          <a:xfrm>
            <a:off x="433440" y="5041080"/>
            <a:ext cx="11480040" cy="1375920"/>
          </a:xfrm>
          <a:prstGeom prst="roundRect">
            <a:avLst>
              <a:gd name="adj" fmla="val 5691"/>
            </a:avLst>
          </a:prstGeom>
          <a:noFill/>
          <a:ln w="38100">
            <a:solidFill>
              <a:srgbClr val="8a5d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ts val="2500"/>
              </a:lnSpc>
            </a:pPr>
            <a:endParaRPr b="0" lang="ru-RU" sz="2400" strike="noStrike" u="none">
              <a:solidFill>
                <a:schemeClr val="dk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63" name="Прямоугольник 13"/>
          <p:cNvSpPr/>
          <p:nvPr/>
        </p:nvSpPr>
        <p:spPr>
          <a:xfrm>
            <a:off x="5048280" y="1654200"/>
            <a:ext cx="7736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64" name="Прямоугольник 18"/>
          <p:cNvSpPr/>
          <p:nvPr/>
        </p:nvSpPr>
        <p:spPr>
          <a:xfrm>
            <a:off x="3562920" y="1995840"/>
            <a:ext cx="3749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Для родителей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5" name="Прямоугольник 19"/>
          <p:cNvSpPr/>
          <p:nvPr/>
        </p:nvSpPr>
        <p:spPr>
          <a:xfrm>
            <a:off x="9122760" y="1634040"/>
            <a:ext cx="7754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66" name="Прямоугольник 20"/>
          <p:cNvSpPr/>
          <p:nvPr/>
        </p:nvSpPr>
        <p:spPr>
          <a:xfrm>
            <a:off x="7637400" y="1975320"/>
            <a:ext cx="374868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Коммуникации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" name="Прямоугольник 21"/>
          <p:cNvSpPr/>
          <p:nvPr/>
        </p:nvSpPr>
        <p:spPr>
          <a:xfrm>
            <a:off x="5216400" y="3472200"/>
            <a:ext cx="77616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68" name="Прямоугольник 22"/>
          <p:cNvSpPr/>
          <p:nvPr/>
        </p:nvSpPr>
        <p:spPr>
          <a:xfrm>
            <a:off x="3731040" y="3921480"/>
            <a:ext cx="375768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Аналитика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" name="Прямоугольник 24"/>
          <p:cNvSpPr/>
          <p:nvPr/>
        </p:nvSpPr>
        <p:spPr>
          <a:xfrm>
            <a:off x="7637400" y="3862440"/>
            <a:ext cx="374868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Статистика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" name="Прямоугольник 25"/>
          <p:cNvSpPr/>
          <p:nvPr/>
        </p:nvSpPr>
        <p:spPr>
          <a:xfrm>
            <a:off x="5294160" y="5208480"/>
            <a:ext cx="7754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71" name="Прямоугольник 26"/>
          <p:cNvSpPr/>
          <p:nvPr/>
        </p:nvSpPr>
        <p:spPr>
          <a:xfrm>
            <a:off x="3808800" y="5669640"/>
            <a:ext cx="374760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Портфолио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2" name="Прямоугольник 27"/>
          <p:cNvSpPr/>
          <p:nvPr/>
        </p:nvSpPr>
        <p:spPr>
          <a:xfrm>
            <a:off x="9202320" y="5175000"/>
            <a:ext cx="77508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73" name="Прямоугольник 28"/>
          <p:cNvSpPr/>
          <p:nvPr/>
        </p:nvSpPr>
        <p:spPr>
          <a:xfrm>
            <a:off x="7716960" y="5622120"/>
            <a:ext cx="374724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УБ ЦОК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cxnSp>
        <p:nvCxnSpPr>
          <p:cNvPr id="74" name="Прямая соединительная линия 29"/>
          <p:cNvCxnSpPr/>
          <p:nvPr/>
        </p:nvCxnSpPr>
        <p:spPr>
          <a:xfrm>
            <a:off x="3194640" y="1657800"/>
            <a:ext cx="618840" cy="1159560"/>
          </a:xfrm>
          <a:prstGeom prst="straightConnector1">
            <a:avLst/>
          </a:prstGeom>
          <a:ln w="0">
            <a:solidFill>
              <a:srgbClr val="8a5dfe"/>
            </a:solidFill>
          </a:ln>
        </p:spPr>
      </p:cxnSp>
      <p:cxnSp>
        <p:nvCxnSpPr>
          <p:cNvPr id="75" name="Прямая соединительная линия 30"/>
          <p:cNvCxnSpPr/>
          <p:nvPr/>
        </p:nvCxnSpPr>
        <p:spPr>
          <a:xfrm>
            <a:off x="7062120" y="1628280"/>
            <a:ext cx="618840" cy="1159560"/>
          </a:xfrm>
          <a:prstGeom prst="straightConnector1">
            <a:avLst/>
          </a:prstGeom>
          <a:ln w="0">
            <a:solidFill>
              <a:srgbClr val="8a5dfe"/>
            </a:solidFill>
          </a:ln>
        </p:spPr>
      </p:cxnSp>
      <p:cxnSp>
        <p:nvCxnSpPr>
          <p:cNvPr id="76" name="Прямая соединительная линия 31"/>
          <p:cNvCxnSpPr/>
          <p:nvPr/>
        </p:nvCxnSpPr>
        <p:spPr>
          <a:xfrm>
            <a:off x="3360240" y="3452760"/>
            <a:ext cx="619200" cy="1159560"/>
          </a:xfrm>
          <a:prstGeom prst="straightConnector1">
            <a:avLst/>
          </a:prstGeom>
          <a:ln w="0">
            <a:solidFill>
              <a:srgbClr val="5f4cf5"/>
            </a:solidFill>
          </a:ln>
        </p:spPr>
      </p:cxnSp>
      <p:cxnSp>
        <p:nvCxnSpPr>
          <p:cNvPr id="77" name="Прямая соединительная линия 32"/>
          <p:cNvCxnSpPr/>
          <p:nvPr/>
        </p:nvCxnSpPr>
        <p:spPr>
          <a:xfrm>
            <a:off x="7227720" y="3423240"/>
            <a:ext cx="619200" cy="1159200"/>
          </a:xfrm>
          <a:prstGeom prst="straightConnector1">
            <a:avLst/>
          </a:prstGeom>
          <a:ln w="0">
            <a:solidFill>
              <a:srgbClr val="5f4cf5"/>
            </a:solidFill>
          </a:ln>
        </p:spPr>
      </p:cxnSp>
      <p:cxnSp>
        <p:nvCxnSpPr>
          <p:cNvPr id="78" name="Прямая соединительная линия 33"/>
          <p:cNvCxnSpPr/>
          <p:nvPr/>
        </p:nvCxnSpPr>
        <p:spPr>
          <a:xfrm>
            <a:off x="3519720" y="5178960"/>
            <a:ext cx="619200" cy="1159200"/>
          </a:xfrm>
          <a:prstGeom prst="straightConnector1">
            <a:avLst/>
          </a:prstGeom>
          <a:ln w="0">
            <a:solidFill>
              <a:srgbClr val="8a5dfe"/>
            </a:solidFill>
          </a:ln>
        </p:spPr>
      </p:cxnSp>
      <p:cxnSp>
        <p:nvCxnSpPr>
          <p:cNvPr id="79" name="Прямая соединительная линия 34"/>
          <p:cNvCxnSpPr/>
          <p:nvPr/>
        </p:nvCxnSpPr>
        <p:spPr>
          <a:xfrm>
            <a:off x="7387200" y="5149440"/>
            <a:ext cx="619200" cy="1159200"/>
          </a:xfrm>
          <a:prstGeom prst="straightConnector1">
            <a:avLst/>
          </a:prstGeom>
          <a:ln w="0">
            <a:solidFill>
              <a:srgbClr val="8a5dfe"/>
            </a:solidFill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373400" y="452520"/>
            <a:ext cx="9999360" cy="534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200" strike="noStrike" u="none">
                <a:solidFill>
                  <a:schemeClr val="lt1"/>
                </a:solidFill>
                <a:uFillTx/>
                <a:latin typeface="Montserrat ExtraBold"/>
                <a:ea typeface="Arial"/>
              </a:rPr>
              <a:t>Информация и инструкции </a:t>
            </a:r>
            <a:endParaRPr b="0" lang="ru-RU" sz="3200" strike="noStrike" u="none">
              <a:solidFill>
                <a:schemeClr val="dk1"/>
              </a:solidFill>
              <a:uFillTx/>
              <a:latin typeface="Montserrat"/>
            </a:endParaRPr>
          </a:p>
        </p:txBody>
      </p:sp>
      <p:sp>
        <p:nvSpPr>
          <p:cNvPr id="81" name="TextBox 5"/>
          <p:cNvSpPr/>
          <p:nvPr/>
        </p:nvSpPr>
        <p:spPr>
          <a:xfrm>
            <a:off x="1480320" y="5727960"/>
            <a:ext cx="237060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82" name="TextBox 6"/>
          <p:cNvSpPr/>
          <p:nvPr/>
        </p:nvSpPr>
        <p:spPr>
          <a:xfrm>
            <a:off x="4714560" y="5429880"/>
            <a:ext cx="267444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83" name="TextBox 8"/>
          <p:cNvSpPr/>
          <p:nvPr/>
        </p:nvSpPr>
        <p:spPr>
          <a:xfrm>
            <a:off x="3353760" y="4511160"/>
            <a:ext cx="2438640" cy="100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r>
              <a:rPr b="0" lang="ru-RU" sz="1500" strike="noStrike" u="none">
                <a:solidFill>
                  <a:srgbClr val="000000"/>
                </a:solidFill>
                <a:uFillTx/>
                <a:latin typeface="Geologica"/>
                <a:ea typeface="Arial"/>
              </a:rPr>
              <a:t>Процесс создания учетной записи ребенка через личный кабинет родителей</a:t>
            </a:r>
            <a:endParaRPr b="0" lang="ru-RU" sz="15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" name="TextBox 10"/>
          <p:cNvSpPr/>
          <p:nvPr/>
        </p:nvSpPr>
        <p:spPr>
          <a:xfrm>
            <a:off x="8150760" y="5405760"/>
            <a:ext cx="3364200" cy="36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85" name="TextBox 14"/>
          <p:cNvSpPr/>
          <p:nvPr/>
        </p:nvSpPr>
        <p:spPr>
          <a:xfrm>
            <a:off x="515160" y="4511160"/>
            <a:ext cx="2486880" cy="546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1500" strike="noStrike" u="none">
                <a:solidFill>
                  <a:srgbClr val="000000"/>
                </a:solidFill>
                <a:uFillTx/>
                <a:latin typeface="Geologica"/>
                <a:ea typeface="Arial"/>
              </a:rPr>
              <a:t>Описание функций </a:t>
            </a:r>
            <a:endParaRPr b="0" lang="ru-RU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1500" strike="noStrike" u="none">
                <a:solidFill>
                  <a:srgbClr val="000000"/>
                </a:solidFill>
                <a:uFillTx/>
                <a:latin typeface="Geologica"/>
                <a:ea typeface="Arial"/>
              </a:rPr>
              <a:t>ТОР Моя школа</a:t>
            </a:r>
            <a:endParaRPr b="0" lang="ru-RU" sz="15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6" name="Изображение 1167497073" descr=""/>
          <p:cNvPicPr/>
          <p:nvPr/>
        </p:nvPicPr>
        <p:blipFill>
          <a:blip r:embed="rId1"/>
          <a:stretch/>
        </p:blipFill>
        <p:spPr>
          <a:xfrm>
            <a:off x="336960" y="1606680"/>
            <a:ext cx="2690640" cy="26125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7" name="Изображение 741212918" descr=""/>
          <p:cNvPicPr/>
          <p:nvPr/>
        </p:nvPicPr>
        <p:blipFill>
          <a:blip r:embed="rId2"/>
          <a:stretch/>
        </p:blipFill>
        <p:spPr>
          <a:xfrm>
            <a:off x="3353760" y="1671120"/>
            <a:ext cx="2639160" cy="26193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8" name="Изображение 1425984112" descr=""/>
          <p:cNvPicPr/>
          <p:nvPr/>
        </p:nvPicPr>
        <p:blipFill>
          <a:blip r:embed="rId3"/>
          <a:stretch/>
        </p:blipFill>
        <p:spPr>
          <a:xfrm>
            <a:off x="6192360" y="1671120"/>
            <a:ext cx="2657160" cy="2621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9" name="Текстовое поле 932804273"/>
          <p:cNvSpPr/>
          <p:nvPr/>
        </p:nvSpPr>
        <p:spPr>
          <a:xfrm>
            <a:off x="6192360" y="4762440"/>
            <a:ext cx="240120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ru-RU" sz="15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Госуслуги.Моя школа</a:t>
            </a:r>
            <a:endParaRPr b="0" lang="ru-RU" sz="15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0" name="Изображение 1827367362" descr=""/>
          <p:cNvPicPr/>
          <p:nvPr/>
        </p:nvPicPr>
        <p:blipFill>
          <a:blip r:embed="rId4"/>
          <a:stretch/>
        </p:blipFill>
        <p:spPr>
          <a:xfrm>
            <a:off x="9144000" y="1671120"/>
            <a:ext cx="2528640" cy="2621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" name="Текстовое поле 1654443009"/>
          <p:cNvSpPr/>
          <p:nvPr/>
        </p:nvSpPr>
        <p:spPr>
          <a:xfrm>
            <a:off x="9067680" y="4819680"/>
            <a:ext cx="3553920" cy="319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anchor="t">
            <a:spAutoFit/>
          </a:bodyPr>
          <a:p>
            <a:pPr defTabSz="914400">
              <a:lnSpc>
                <a:spcPct val="100000"/>
              </a:lnSpc>
            </a:pPr>
            <a:r>
              <a:rPr b="0" lang="ru-RU" sz="1500" strike="noStrike" u="none">
                <a:solidFill>
                  <a:schemeClr val="dk1"/>
                </a:solidFill>
                <a:uFillTx/>
                <a:latin typeface="Montserrat"/>
                <a:ea typeface="Arial"/>
              </a:rPr>
              <a:t>Приложение «Моя школа»</a:t>
            </a:r>
            <a:endParaRPr b="0" lang="ru-RU" sz="15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/>
          <p:nvPr/>
        </p:nvSpPr>
        <p:spPr>
          <a:xfrm>
            <a:off x="124920" y="2019240"/>
            <a:ext cx="8686440" cy="2066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r>
              <a:rPr b="1" lang="ru-RU" sz="48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Спасибо за внимание!</a:t>
            </a: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LibreOffice/24.8.5.2$Linux_X86_64 LibreOffice_project/480$Build-2</Application>
  <AppVersion>15.0000</AppVersion>
  <Words>2373</Words>
  <Paragraphs>92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2024-12-24T09:15:00Z</dcterms:created>
  <dc:creator>Наиля Хамидулова</dc:creator>
  <dc:description/>
  <dc:language>ru-RU</dc:language>
  <cp:lastModifiedBy>Алена</cp:lastModifiedBy>
  <dcterms:modified xsi:type="dcterms:W3CDTF">2026-07-15T10:32:40Z</dcterms:modified>
  <cp:revision>195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39AA626445EB4823B18AC093DED19242_13</vt:lpwstr>
  </property>
  <property fmtid="{D5CDD505-2E9C-101B-9397-08002B2CF9AE}" pid="3" name="KSOProductBuildVer">
    <vt:lpwstr>1049-12.1.0.26880</vt:lpwstr>
  </property>
  <property fmtid="{D5CDD505-2E9C-101B-9397-08002B2CF9AE}" pid="4" name="MMClips">
    <vt:i4>2</vt:i4>
  </property>
  <property fmtid="{D5CDD505-2E9C-101B-9397-08002B2CF9AE}" pid="5" name="Notes">
    <vt:i4>13</vt:i4>
  </property>
  <property fmtid="{D5CDD505-2E9C-101B-9397-08002B2CF9AE}" pid="6" name="PresentationFormat">
    <vt:lpwstr>Широкоэкранный</vt:lpwstr>
  </property>
  <property fmtid="{D5CDD505-2E9C-101B-9397-08002B2CF9AE}" pid="7" name="Slides">
    <vt:i4>12</vt:i4>
  </property>
</Properties>
</file>